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1"/>
  </p:sldMasterIdLst>
  <p:notesMasterIdLst>
    <p:notesMasterId r:id="rId11"/>
  </p:notesMasterIdLst>
  <p:handoutMasterIdLst>
    <p:handoutMasterId r:id="rId12"/>
  </p:handoutMasterIdLst>
  <p:sldIdLst>
    <p:sldId id="256" r:id="rId3"/>
    <p:sldId id="257" r:id="rId4"/>
    <p:sldId id="267" r:id="rId5"/>
    <p:sldId id="268" r:id="rId6"/>
    <p:sldId id="269" r:id="rId7"/>
    <p:sldId id="270" r:id="rId8"/>
    <p:sldId id="271" r:id="rId9"/>
    <p:sldId id="272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</p:showPr>
  <p:clrMru/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18603FDC-E32A-4AB5-989C-0864C3EAD2B8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69" autoAdjust="0"/>
    <p:restoredTop sz="96154" autoAdjust="0"/>
  </p:normalViewPr>
  <p:slideViewPr>
    <p:cSldViewPr snapToGrid="0">
      <p:cViewPr varScale="1">
        <p:scale>
          <a:sx n="63" d="100"/>
          <a:sy n="63" d="100"/>
        </p:scale>
        <p:origin x="-114" y="-28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2" d="100"/>
          <a:sy n="82" d="100"/>
        </p:scale>
        <p:origin x="1200" y="6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5" Type="http://schemas.openxmlformats.org/officeDocument/2006/relationships/tableStyles" Target="tableStyles.xml"/><Relationship Id="rId14" Type="http://schemas.openxmlformats.org/officeDocument/2006/relationships/viewProps" Target="viewProps.xml"/><Relationship Id="rId13" Type="http://schemas.openxmlformats.org/officeDocument/2006/relationships/presProps" Target="presProps.xml"/><Relationship Id="rId12" Type="http://schemas.openxmlformats.org/officeDocument/2006/relationships/handoutMaster" Target="handoutMasters/handoutMaster1.xml"/><Relationship Id="rId11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E71268B-8AC2-4239-8FAF-7C144C210720}" type="datetimeFigureOut">
              <a:rPr lang="ru-RU" smtClean="0"/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02BA2C8-71FC-43D0-BD87-0547616971FA}" type="slidenum">
              <a:rPr lang="ru-RU" smtClean="0"/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5AD8362-6D63-40AC-BAA9-90C3AE6D5875}" type="datetimeFigureOut">
              <a:rPr lang="ru-RU" smtClean="0"/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0861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dirty="0" smtClean="0"/>
              <a:t>Образец текста</a:t>
            </a:r>
            <a:endParaRPr lang="ru-RU" dirty="0" smtClean="0"/>
          </a:p>
          <a:p>
            <a:pPr lvl="1"/>
            <a:r>
              <a:rPr lang="ru-RU" dirty="0" smtClean="0"/>
              <a:t>Второй уровень</a:t>
            </a:r>
            <a:endParaRPr lang="ru-RU" dirty="0" smtClean="0"/>
          </a:p>
          <a:p>
            <a:pPr lvl="2"/>
            <a:r>
              <a:rPr lang="ru-RU" dirty="0" smtClean="0"/>
              <a:t>Третий уровень</a:t>
            </a:r>
            <a:endParaRPr lang="ru-RU" dirty="0" smtClean="0"/>
          </a:p>
          <a:p>
            <a:pPr lvl="3"/>
            <a:r>
              <a:rPr lang="ru-RU" dirty="0" smtClean="0"/>
              <a:t>Четвертый уровень</a:t>
            </a:r>
            <a:endParaRPr lang="ru-RU" dirty="0" smtClean="0"/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6539446-6953-447E-A4E3-E7CFBF870046}" type="slidenum">
              <a:rPr lang="ru-RU" smtClean="0"/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 showMasterSp="0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Вода3"/>
          <p:cNvSpPr/>
          <p:nvPr/>
        </p:nvSpPr>
        <p:spPr>
          <a:xfrm>
            <a:off x="2552" y="5243129"/>
            <a:ext cx="12188952" cy="1614871"/>
          </a:xfrm>
          <a:prstGeom prst="rect">
            <a:avLst/>
          </a:prstGeom>
          <a:gradFill>
            <a:gsLst>
              <a:gs pos="833">
                <a:schemeClr val="accent2">
                  <a:lumMod val="60000"/>
                  <a:lumOff val="40000"/>
                  <a:alpha val="38000"/>
                </a:schemeClr>
              </a:gs>
              <a:gs pos="23000">
                <a:schemeClr val="accent2">
                  <a:lumMod val="60000"/>
                  <a:lumOff val="40000"/>
                </a:schemeClr>
              </a:gs>
              <a:gs pos="100000">
                <a:schemeClr val="accent2">
                  <a:lumMod val="20000"/>
                  <a:lumOff val="80000"/>
                  <a:alpha val="89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" name="Небо"/>
          <p:cNvSpPr/>
          <p:nvPr/>
        </p:nvSpPr>
        <p:spPr>
          <a:xfrm>
            <a:off x="2552" y="0"/>
            <a:ext cx="12188952" cy="5334000"/>
          </a:xfrm>
          <a:prstGeom prst="rect">
            <a:avLst/>
          </a:prstGeom>
          <a:gradFill>
            <a:gsLst>
              <a:gs pos="0">
                <a:schemeClr val="accent2">
                  <a:lumMod val="60000"/>
                  <a:lumOff val="40000"/>
                  <a:alpha val="80000"/>
                </a:schemeClr>
              </a:gs>
              <a:gs pos="99000">
                <a:schemeClr val="accent2">
                  <a:lumMod val="20000"/>
                  <a:lumOff val="80000"/>
                  <a:alpha val="65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6" name="Вода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74" r="9901"/>
          <a:stretch>
            <a:fillRect/>
          </a:stretch>
        </p:blipFill>
        <p:spPr>
          <a:xfrm>
            <a:off x="-1425" y="5497897"/>
            <a:ext cx="12188952" cy="463209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Вода1"/>
          <p:cNvPicPr>
            <a:picLocks noChangeAspect="1"/>
          </p:cNvPicPr>
          <p:nvPr/>
        </p:nvPicPr>
        <p:blipFill rotWithShape="1">
          <a:blip r:embed="rId3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18" r="6356"/>
          <a:stretch>
            <a:fillRect/>
          </a:stretch>
        </p:blipFill>
        <p:spPr>
          <a:xfrm flipH="1">
            <a:off x="-1425" y="5221111"/>
            <a:ext cx="12188952" cy="268288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Прямоугольник 7"/>
          <p:cNvSpPr/>
          <p:nvPr/>
        </p:nvSpPr>
        <p:spPr>
          <a:xfrm>
            <a:off x="-1425" y="5961106"/>
            <a:ext cx="12188952" cy="896846"/>
          </a:xfrm>
          <a:prstGeom prst="rect">
            <a:avLst/>
          </a:prstGeom>
          <a:gradFill>
            <a:gsLst>
              <a:gs pos="25000">
                <a:schemeClr val="accent6">
                  <a:lumMod val="60000"/>
                  <a:lumOff val="40000"/>
                  <a:alpha val="0"/>
                </a:schemeClr>
              </a:gs>
              <a:gs pos="100000">
                <a:schemeClr val="accent6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305872" y="1309047"/>
            <a:ext cx="9602789" cy="2667000"/>
          </a:xfrm>
        </p:spPr>
        <p:txBody>
          <a:bodyPr anchor="b">
            <a:noAutofit/>
          </a:bodyPr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05872" y="4038600"/>
            <a:ext cx="9601200" cy="990600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1800" cap="all" baseline="0">
                <a:solidFill>
                  <a:schemeClr val="accent2"/>
                </a:solidFill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ru-RU" smtClean="0"/>
              <a:t>Образец подзаголовка</a:t>
            </a:r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4E5243-F52A-4D37-9694-EB26C6C31910}" type="datetime1">
              <a:rPr lang="ru-RU" smtClean="0"/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ru-RU" smtClean="0"/>
            </a:fld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274638"/>
            <a:ext cx="2628900" cy="544036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274638"/>
            <a:ext cx="7734300" cy="544036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77B6E1-634A-48DC-9E8B-D894023267EF}" type="datetime1">
              <a:rPr lang="ru-RU" smtClean="0"/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ru-RU" smtClean="0"/>
            </a:fld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2D3E9E-A95C-48F2-B4BF-A71542E0BE9A}" type="datetime1">
              <a:rPr lang="ru-RU" smtClean="0"/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ru-RU" smtClean="0"/>
            </a:fld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 showMasterSp="0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Небо"/>
          <p:cNvSpPr/>
          <p:nvPr/>
        </p:nvSpPr>
        <p:spPr>
          <a:xfrm>
            <a:off x="2552" y="-1"/>
            <a:ext cx="12188952" cy="6858002"/>
          </a:xfrm>
          <a:prstGeom prst="rect">
            <a:avLst/>
          </a:prstGeom>
          <a:gradFill>
            <a:gsLst>
              <a:gs pos="0">
                <a:schemeClr val="accent2">
                  <a:lumMod val="60000"/>
                  <a:lumOff val="40000"/>
                  <a:alpha val="80000"/>
                </a:schemeClr>
              </a:gs>
              <a:gs pos="99000">
                <a:schemeClr val="accent2">
                  <a:lumMod val="20000"/>
                  <a:lumOff val="80000"/>
                  <a:alpha val="0"/>
                </a:schemeClr>
              </a:gs>
            </a:gsLst>
            <a:lin ang="16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22960" rtlCol="0" anchor="ctr"/>
          <a:lstStyle/>
          <a:p>
            <a:pPr algn="ctr"/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93813" y="1309047"/>
            <a:ext cx="9601252" cy="2667000"/>
          </a:xfrm>
        </p:spPr>
        <p:txBody>
          <a:bodyPr anchor="b">
            <a:normAutofit/>
          </a:bodyPr>
          <a:lstStyle>
            <a:lvl1pPr algn="ctr">
              <a:defRPr sz="6000" b="0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293813" y="4038600"/>
            <a:ext cx="9601200" cy="1143000"/>
          </a:xfrm>
        </p:spPr>
        <p:txBody>
          <a:bodyPr anchor="t">
            <a:normAutofit/>
          </a:bodyPr>
          <a:lstStyle>
            <a:lvl1pPr marL="0" indent="0" algn="ctr">
              <a:spcBef>
                <a:spcPts val="0"/>
              </a:spcBef>
              <a:buNone/>
              <a:defRPr sz="2000" cap="all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0F84E2-2D7A-43CF-AC90-352A289A783A}" type="datetime1">
              <a:rPr lang="ru-RU" smtClean="0"/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ru-RU" smtClean="0"/>
            </a:fld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341120" y="1572768"/>
            <a:ext cx="4572000" cy="4142232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278880" y="1572768"/>
            <a:ext cx="4572000" cy="4142232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2952B5-7A2F-4CC8-B7CE-9234E21C2837}" type="datetime1">
              <a:rPr lang="ru-RU" smtClean="0"/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ru-RU" smtClean="0"/>
            </a:fld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41120" y="1572768"/>
            <a:ext cx="4572000" cy="766588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1341120" y="2365861"/>
            <a:ext cx="4572000" cy="334914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278880" y="1572768"/>
            <a:ext cx="4572000" cy="766588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278880" y="2365861"/>
            <a:ext cx="4572000" cy="334914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1DA07A-9201-4B4B-BAF2-015AFA30F520}" type="datetime1">
              <a:rPr lang="ru-RU" smtClean="0"/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ru-RU" smtClean="0"/>
            </a:fld>
            <a:endParaRPr lang="ru-RU" dirty="0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D7E00A-486F-4252-8B1D-E32645521F49}" type="datetime1">
              <a:rPr lang="ru-RU" smtClean="0"/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ru-RU" smtClean="0"/>
            </a:fld>
            <a:endParaRPr lang="ru-RU" dirty="0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 showMasterSp="0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ебо"/>
          <p:cNvSpPr/>
          <p:nvPr/>
        </p:nvSpPr>
        <p:spPr>
          <a:xfrm>
            <a:off x="2552" y="-1"/>
            <a:ext cx="12188952" cy="6858002"/>
          </a:xfrm>
          <a:prstGeom prst="rect">
            <a:avLst/>
          </a:prstGeom>
          <a:gradFill>
            <a:gsLst>
              <a:gs pos="0">
                <a:schemeClr val="accent2">
                  <a:lumMod val="60000"/>
                  <a:lumOff val="40000"/>
                  <a:alpha val="80000"/>
                </a:schemeClr>
              </a:gs>
              <a:gs pos="99000">
                <a:schemeClr val="accent2">
                  <a:lumMod val="20000"/>
                  <a:lumOff val="80000"/>
                  <a:alpha val="0"/>
                </a:schemeClr>
              </a:gs>
            </a:gsLst>
            <a:lin ang="16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22960" rtlCol="0" anchor="ctr"/>
          <a:lstStyle/>
          <a:p>
            <a:pPr algn="ctr"/>
            <a:endParaRPr lang="ru-RU" dirty="0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DF5F92-E675-4B36-9A60-69A962A68675}" type="datetime1">
              <a:rPr lang="ru-RU" smtClean="0"/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ru-RU" smtClean="0"/>
            </a:fld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127479" y="762000"/>
            <a:ext cx="3377133" cy="2743200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60413" y="685800"/>
            <a:ext cx="6858000" cy="45720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127479" y="3554104"/>
            <a:ext cx="3377133" cy="1703696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spcBef>
                <a:spcPts val="800"/>
              </a:spcBef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6E2C9B-5FA2-460D-9BE7-B0812FC2A6FF}" type="datetime1">
              <a:rPr lang="ru-RU" smtClean="0"/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ru-RU" smtClean="0"/>
            </a:fld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127479" y="762000"/>
            <a:ext cx="3377133" cy="2743200"/>
          </a:xfrm>
        </p:spPr>
        <p:txBody>
          <a:bodyPr anchor="b">
            <a:normAutofit/>
          </a:bodyPr>
          <a:lstStyle>
            <a:lvl1pPr>
              <a:defRPr sz="3400" b="0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Рисунок 2"/>
          <p:cNvSpPr>
            <a:spLocks noGrp="1"/>
          </p:cNvSpPr>
          <p:nvPr>
            <p:ph type="pic" idx="1" hasCustomPrompt="1"/>
          </p:nvPr>
        </p:nvSpPr>
        <p:spPr>
          <a:xfrm>
            <a:off x="760413" y="685800"/>
            <a:ext cx="6858000" cy="4572000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127479" y="3554104"/>
            <a:ext cx="3377133" cy="1703696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800"/>
              </a:spcBef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374940-A916-4C8B-9648-02A2D3898F9E}" type="datetime1">
              <a:rPr lang="ru-RU" smtClean="0"/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ru-RU" smtClean="0"/>
            </a:fld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4" Type="http://schemas.openxmlformats.org/officeDocument/2006/relationships/theme" Target="../theme/theme1.xml"/><Relationship Id="rId13" Type="http://schemas.openxmlformats.org/officeDocument/2006/relationships/image" Target="../media/image2.png"/><Relationship Id="rId12" Type="http://schemas.openxmlformats.org/officeDocument/2006/relationships/image" Target="../media/image1.png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Небо"/>
          <p:cNvSpPr/>
          <p:nvPr/>
        </p:nvSpPr>
        <p:spPr>
          <a:xfrm>
            <a:off x="2552" y="-1"/>
            <a:ext cx="12188952" cy="6858002"/>
          </a:xfrm>
          <a:prstGeom prst="rect">
            <a:avLst/>
          </a:prstGeom>
          <a:gradFill>
            <a:gsLst>
              <a:gs pos="0">
                <a:schemeClr val="accent2">
                  <a:lumMod val="60000"/>
                  <a:lumOff val="40000"/>
                  <a:alpha val="58000"/>
                </a:schemeClr>
              </a:gs>
              <a:gs pos="88000">
                <a:schemeClr val="accent2">
                  <a:lumMod val="20000"/>
                  <a:lumOff val="80000"/>
                  <a:alpha val="65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22960" rtlCol="0" anchor="ctr"/>
          <a:lstStyle/>
          <a:p>
            <a:pPr algn="ctr"/>
            <a:endParaRPr lang="ru-RU" dirty="0"/>
          </a:p>
        </p:txBody>
      </p:sp>
      <p:sp>
        <p:nvSpPr>
          <p:cNvPr id="8" name="Вода3"/>
          <p:cNvSpPr/>
          <p:nvPr/>
        </p:nvSpPr>
        <p:spPr>
          <a:xfrm>
            <a:off x="2552" y="6064101"/>
            <a:ext cx="12188952" cy="793899"/>
          </a:xfrm>
          <a:prstGeom prst="rect">
            <a:avLst/>
          </a:prstGeom>
          <a:gradFill>
            <a:gsLst>
              <a:gs pos="833">
                <a:schemeClr val="accent2">
                  <a:lumMod val="60000"/>
                  <a:lumOff val="40000"/>
                  <a:alpha val="38000"/>
                </a:schemeClr>
              </a:gs>
              <a:gs pos="49000">
                <a:schemeClr val="accent2">
                  <a:lumMod val="60000"/>
                  <a:lumOff val="40000"/>
                </a:schemeClr>
              </a:gs>
              <a:gs pos="100000">
                <a:schemeClr val="accent2">
                  <a:lumMod val="20000"/>
                  <a:lumOff val="80000"/>
                  <a:alpha val="89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9" name="Вода2"/>
          <p:cNvPicPr>
            <a:picLocks noChangeAspect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74" r="9901"/>
          <a:stretch>
            <a:fillRect/>
          </a:stretch>
        </p:blipFill>
        <p:spPr>
          <a:xfrm>
            <a:off x="-1425" y="6256181"/>
            <a:ext cx="12188952" cy="463209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Вода1"/>
          <p:cNvPicPr>
            <a:picLocks noChangeAspect="1"/>
          </p:cNvPicPr>
          <p:nvPr/>
        </p:nvPicPr>
        <p:blipFill rotWithShape="1">
          <a:blip r:embed="rId13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18" r="6356"/>
          <a:stretch>
            <a:fillRect/>
          </a:stretch>
        </p:blipFill>
        <p:spPr>
          <a:xfrm flipH="1">
            <a:off x="-1425" y="5979395"/>
            <a:ext cx="12188952" cy="268288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41120" y="265176"/>
            <a:ext cx="9509759" cy="108813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41120" y="1572768"/>
            <a:ext cx="9509760" cy="414223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 smtClean="0"/>
              <a:t>Образец текста</a:t>
            </a:r>
            <a:endParaRPr lang="ru-RU" dirty="0" smtClean="0"/>
          </a:p>
          <a:p>
            <a:pPr lvl="1"/>
            <a:r>
              <a:rPr lang="ru-RU" dirty="0" smtClean="0"/>
              <a:t>Второй уровень</a:t>
            </a:r>
            <a:endParaRPr lang="ru-RU" dirty="0" smtClean="0"/>
          </a:p>
          <a:p>
            <a:pPr lvl="2"/>
            <a:r>
              <a:rPr lang="ru-RU" dirty="0" smtClean="0"/>
              <a:t>Третий уровень</a:t>
            </a:r>
            <a:endParaRPr lang="ru-RU" dirty="0" smtClean="0"/>
          </a:p>
          <a:p>
            <a:pPr lvl="3"/>
            <a:r>
              <a:rPr lang="ru-RU" dirty="0" smtClean="0"/>
              <a:t>Четвертый уровень</a:t>
            </a:r>
            <a:endParaRPr lang="ru-RU" dirty="0" smtClean="0"/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875776" y="6601968"/>
            <a:ext cx="960120" cy="2377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 cap="all" baseline="0">
                <a:solidFill>
                  <a:schemeClr val="tx1"/>
                </a:solidFill>
              </a:defRPr>
            </a:lvl1pPr>
          </a:lstStyle>
          <a:p>
            <a:fld id="{5586B75A-687E-405C-8A0B-8D00578BA2C3}" type="datetime1">
              <a:rPr lang="ru-RU" smtClean="0"/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1341120" y="6601968"/>
            <a:ext cx="7159752" cy="2377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 cap="all" baseline="0">
                <a:solidFill>
                  <a:schemeClr val="tx1"/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10210800" y="6601968"/>
            <a:ext cx="640080" cy="2377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 cap="all" baseline="0">
                <a:solidFill>
                  <a:schemeClr val="tx1"/>
                </a:solidFill>
              </a:defRPr>
            </a:lvl1pPr>
          </a:lstStyle>
          <a:p>
            <a:fld id="{4FAB73BC-B049-4115-A692-8D63A059BFB8}" type="slidenum">
              <a:rPr lang="ru-RU" smtClean="0"/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800" kern="1200">
          <a:solidFill>
            <a:schemeClr val="accent2">
              <a:lumMod val="50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28600" algn="l" defTabSz="914400" rtl="0" eaLnBrk="1" latinLnBrk="0" hangingPunct="1">
        <a:lnSpc>
          <a:spcPct val="90000"/>
        </a:lnSpc>
        <a:spcBef>
          <a:spcPts val="1800"/>
        </a:spcBef>
        <a:buSzPct val="100000"/>
        <a:buFont typeface="Arial" charset="0"/>
        <a:buChar char="•"/>
        <a:defRPr sz="2000" kern="1200">
          <a:solidFill>
            <a:schemeClr val="accent2">
              <a:lumMod val="75000"/>
            </a:schemeClr>
          </a:solidFill>
          <a:latin typeface="+mn-lt"/>
          <a:ea typeface="+mn-ea"/>
          <a:cs typeface="+mn-cs"/>
        </a:defRPr>
      </a:lvl1pPr>
      <a:lvl2pPr marL="548640" indent="-228600" algn="l" defTabSz="914400" rtl="0" eaLnBrk="1" latinLnBrk="0" hangingPunct="1">
        <a:lnSpc>
          <a:spcPct val="90000"/>
        </a:lnSpc>
        <a:spcBef>
          <a:spcPts val="1000"/>
        </a:spcBef>
        <a:buSzPct val="100000"/>
        <a:buFont typeface="Arial" charset="0"/>
        <a:buChar char="•"/>
        <a:defRPr sz="1800" kern="1200">
          <a:solidFill>
            <a:schemeClr val="accent2">
              <a:lumMod val="75000"/>
            </a:schemeClr>
          </a:solidFill>
          <a:latin typeface="+mn-lt"/>
          <a:ea typeface="+mn-ea"/>
          <a:cs typeface="+mn-cs"/>
        </a:defRPr>
      </a:lvl2pPr>
      <a:lvl3pPr marL="822960" indent="-228600" algn="l" defTabSz="914400" rtl="0" eaLnBrk="1" latinLnBrk="0" hangingPunct="1">
        <a:lnSpc>
          <a:spcPct val="90000"/>
        </a:lnSpc>
        <a:spcBef>
          <a:spcPts val="800"/>
        </a:spcBef>
        <a:buSzPct val="100000"/>
        <a:buFont typeface="Arial" charset="0"/>
        <a:buChar char="•"/>
        <a:defRPr sz="1600" kern="1200">
          <a:solidFill>
            <a:schemeClr val="accent2">
              <a:lumMod val="75000"/>
            </a:schemeClr>
          </a:solidFill>
          <a:latin typeface="+mn-lt"/>
          <a:ea typeface="+mn-ea"/>
          <a:cs typeface="+mn-cs"/>
        </a:defRPr>
      </a:lvl3pPr>
      <a:lvl4pPr marL="1097280" indent="-228600" algn="l" defTabSz="914400" rtl="0" eaLnBrk="1" latinLnBrk="0" hangingPunct="1">
        <a:lnSpc>
          <a:spcPct val="90000"/>
        </a:lnSpc>
        <a:spcBef>
          <a:spcPts val="800"/>
        </a:spcBef>
        <a:buSzPct val="100000"/>
        <a:buFont typeface="Arial" charset="0"/>
        <a:buChar char="•"/>
        <a:defRPr sz="1400" kern="1200">
          <a:solidFill>
            <a:schemeClr val="accent2">
              <a:lumMod val="75000"/>
            </a:schemeClr>
          </a:solidFill>
          <a:latin typeface="+mn-lt"/>
          <a:ea typeface="+mn-ea"/>
          <a:cs typeface="+mn-cs"/>
        </a:defRPr>
      </a:lvl4pPr>
      <a:lvl5pPr marL="1371600" indent="-228600" algn="l" defTabSz="914400" rtl="0" eaLnBrk="1" latinLnBrk="0" hangingPunct="1">
        <a:lnSpc>
          <a:spcPct val="90000"/>
        </a:lnSpc>
        <a:spcBef>
          <a:spcPts val="800"/>
        </a:spcBef>
        <a:buSzPct val="100000"/>
        <a:buFont typeface="Arial" charset="0"/>
        <a:buChar char="•"/>
        <a:defRPr sz="1400" kern="1200">
          <a:solidFill>
            <a:schemeClr val="accent2">
              <a:lumMod val="75000"/>
            </a:schemeClr>
          </a:solidFill>
          <a:latin typeface="+mn-lt"/>
          <a:ea typeface="+mn-ea"/>
          <a:cs typeface="+mn-cs"/>
        </a:defRPr>
      </a:lvl5pPr>
      <a:lvl6pPr marL="1645920" indent="-228600" algn="l" defTabSz="914400" rtl="0" eaLnBrk="1" latinLnBrk="0" hangingPunct="1">
        <a:lnSpc>
          <a:spcPct val="90000"/>
        </a:lnSpc>
        <a:spcBef>
          <a:spcPts val="800"/>
        </a:spcBef>
        <a:buSzPct val="100000"/>
        <a:buFont typeface="Arial" charset="0"/>
        <a:buChar char="•"/>
        <a:defRPr sz="1400" kern="1200">
          <a:solidFill>
            <a:schemeClr val="accent2">
              <a:lumMod val="75000"/>
            </a:schemeClr>
          </a:solidFill>
          <a:latin typeface="+mn-lt"/>
          <a:ea typeface="+mn-ea"/>
          <a:cs typeface="+mn-cs"/>
        </a:defRPr>
      </a:lvl6pPr>
      <a:lvl7pPr marL="1920240" indent="-228600" algn="l" defTabSz="914400" rtl="0" eaLnBrk="1" latinLnBrk="0" hangingPunct="1">
        <a:lnSpc>
          <a:spcPct val="90000"/>
        </a:lnSpc>
        <a:spcBef>
          <a:spcPts val="800"/>
        </a:spcBef>
        <a:buSzPct val="100000"/>
        <a:buFont typeface="Arial" charset="0"/>
        <a:buChar char="•"/>
        <a:defRPr sz="1400" kern="1200">
          <a:solidFill>
            <a:schemeClr val="accent2">
              <a:lumMod val="75000"/>
            </a:schemeClr>
          </a:solidFill>
          <a:latin typeface="+mn-lt"/>
          <a:ea typeface="+mn-ea"/>
          <a:cs typeface="+mn-cs"/>
        </a:defRPr>
      </a:lvl7pPr>
      <a:lvl8pPr marL="2194560" indent="-228600" algn="l" defTabSz="914400" rtl="0" eaLnBrk="1" latinLnBrk="0" hangingPunct="1">
        <a:lnSpc>
          <a:spcPct val="90000"/>
        </a:lnSpc>
        <a:spcBef>
          <a:spcPts val="800"/>
        </a:spcBef>
        <a:buSzPct val="100000"/>
        <a:buFont typeface="Arial" charset="0"/>
        <a:buChar char="•"/>
        <a:defRPr sz="1400" kern="1200">
          <a:solidFill>
            <a:schemeClr val="accent2">
              <a:lumMod val="75000"/>
            </a:schemeClr>
          </a:solidFill>
          <a:latin typeface="+mn-lt"/>
          <a:ea typeface="+mn-ea"/>
          <a:cs typeface="+mn-cs"/>
        </a:defRPr>
      </a:lvl8pPr>
      <a:lvl9pPr marL="2468880" indent="-228600" algn="l" defTabSz="914400" rtl="0" eaLnBrk="1" latinLnBrk="0" hangingPunct="1">
        <a:lnSpc>
          <a:spcPct val="90000"/>
        </a:lnSpc>
        <a:spcBef>
          <a:spcPts val="800"/>
        </a:spcBef>
        <a:buSzPct val="100000"/>
        <a:buFont typeface="Arial" charset="0"/>
        <a:buChar char="•"/>
        <a:defRPr sz="1400" kern="1200">
          <a:solidFill>
            <a:schemeClr val="accent2">
              <a:lumMod val="7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7.jpeg"/><Relationship Id="rId1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2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16.jpeg"/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image" Target="../media/image13.jpeg"/></Relationships>
</file>

<file path=ppt/slides/_rels/slide5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image" Target="../media/image17.jpeg"/></Relationships>
</file>

<file path=ppt/slides/_rels/slide6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2.xml"/><Relationship Id="rId5" Type="http://schemas.openxmlformats.org/officeDocument/2006/relationships/image" Target="../media/image24.jpeg"/><Relationship Id="rId4" Type="http://schemas.openxmlformats.org/officeDocument/2006/relationships/image" Target="../media/image23.jpeg"/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image" Target="../media/image2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26.jpeg"/><Relationship Id="rId1" Type="http://schemas.openxmlformats.org/officeDocument/2006/relationships/image" Target="../media/image25.jpeg"/></Relationships>
</file>

<file path=ppt/slides/_rels/slide8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30.png"/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image" Target="../media/image2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453827" y="2653977"/>
            <a:ext cx="9602789" cy="2667000"/>
          </a:xfrm>
        </p:spPr>
        <p:txBody>
          <a:bodyPr/>
          <a:lstStyle/>
          <a:p>
            <a:pPr>
              <a:spcBef>
                <a:spcPts val="0"/>
              </a:spcBef>
            </a:pPr>
            <a:br>
              <a:rPr lang="ru-RU" sz="2800" b="1" dirty="0" smtClean="0"/>
            </a:br>
            <a:r>
              <a:rPr lang="ru-RU" sz="2800" b="1" dirty="0" smtClean="0"/>
              <a:t>“</a:t>
            </a:r>
            <a:r>
              <a:rPr lang="x-none" altLang="ru-RU" sz="2800" b="1" dirty="0" smtClean="0"/>
              <a:t>П</a:t>
            </a:r>
            <a:r>
              <a:rPr lang="ru-RU" sz="2800" b="1" dirty="0" smtClean="0"/>
              <a:t>рограмм</a:t>
            </a:r>
            <a:r>
              <a:rPr lang="x-none" altLang="ru-RU" sz="2800" b="1" dirty="0" smtClean="0"/>
              <a:t>а </a:t>
            </a:r>
            <a:r>
              <a:rPr lang="ru-RU" sz="2800" b="1" dirty="0" smtClean="0"/>
              <a:t>“Монтессори-STUDIO”, направленн</a:t>
            </a:r>
            <a:r>
              <a:rPr lang="x-none" altLang="ru-RU" sz="2800" b="1" dirty="0" smtClean="0"/>
              <a:t>ая</a:t>
            </a:r>
            <a:r>
              <a:rPr lang="ru-RU" sz="2800" b="1" dirty="0" smtClean="0"/>
              <a:t> на повышение адаптационных возможностей у детей с ранним детским аутизмом”</a:t>
            </a:r>
            <a:endParaRPr lang="ru-RU" sz="2800" b="0" i="0" dirty="0">
              <a:solidFill>
                <a:srgbClr val="3691AA">
                  <a:lumMod val="50000"/>
                </a:srgbClr>
              </a:solidFill>
              <a:latin typeface="Georgia"/>
              <a:ea typeface="+mj-ea"/>
              <a:cs typeface="+mj-cs"/>
            </a:endParaRPr>
          </a:p>
        </p:txBody>
      </p:sp>
      <p:pic>
        <p:nvPicPr>
          <p:cNvPr id="1026" name="Picture 2" descr="E:\монтесссри\лготип фонда.jpg"/>
          <p:cNvPicPr>
            <a:picLocks noChangeAspect="1" noChangeArrowheads="1"/>
          </p:cNvPicPr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2506202" y="289560"/>
            <a:ext cx="1894031" cy="1939592"/>
          </a:xfrm>
          <a:prstGeom prst="rect">
            <a:avLst/>
          </a:prstGeom>
          <a:noFill/>
        </p:spPr>
      </p:pic>
      <p:pic>
        <p:nvPicPr>
          <p:cNvPr id="5" name="Рисунок 4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970520" y="356553"/>
            <a:ext cx="1680527" cy="1838008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8" name="Picture 4" descr="http://dsreda.stavregion.ru/uploads/default/links/12312312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51120" y="377190"/>
            <a:ext cx="1870075" cy="1870075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19200" y="472440"/>
            <a:ext cx="9509759" cy="728472"/>
          </a:xfrm>
        </p:spPr>
        <p:txBody>
          <a:bodyPr>
            <a:normAutofit fontScale="90000"/>
          </a:bodyPr>
          <a:lstStyle/>
          <a:p>
            <a:pPr algn="ctr">
              <a:spcBef>
                <a:spcPts val="0"/>
              </a:spcBef>
            </a:pPr>
            <a:r>
              <a:rPr lang="ru-RU" sz="3800" b="0" i="0" dirty="0" smtClean="0">
                <a:solidFill>
                  <a:srgbClr val="3691AA">
                    <a:lumMod val="50000"/>
                  </a:srgbClr>
                </a:solidFill>
                <a:latin typeface="Georgia"/>
                <a:ea typeface="+mj-ea"/>
                <a:cs typeface="+mj-cs"/>
              </a:rPr>
              <a:t>ЗАДАЧИ ПРОГРАММЫ </a:t>
            </a:r>
            <a:br>
              <a:rPr lang="ru-RU" sz="3800" b="0" i="0" dirty="0" smtClean="0">
                <a:solidFill>
                  <a:srgbClr val="3691AA">
                    <a:lumMod val="50000"/>
                  </a:srgbClr>
                </a:solidFill>
                <a:latin typeface="Georgia"/>
                <a:ea typeface="+mj-ea"/>
                <a:cs typeface="+mj-cs"/>
              </a:rPr>
            </a:br>
            <a:r>
              <a:rPr lang="ru-RU" b="1" dirty="0" smtClean="0"/>
              <a:t>“Монтессори-STUDIO”</a:t>
            </a:r>
            <a:r>
              <a:rPr lang="ru-RU" sz="3800" b="0" i="0" dirty="0" smtClean="0">
                <a:solidFill>
                  <a:srgbClr val="3691AA">
                    <a:lumMod val="50000"/>
                  </a:srgbClr>
                </a:solidFill>
                <a:latin typeface="Georgia"/>
                <a:ea typeface="+mj-ea"/>
                <a:cs typeface="+mj-cs"/>
              </a:rPr>
              <a:t>:</a:t>
            </a:r>
            <a:endParaRPr lang="ru-RU" sz="3800" b="0" i="0" dirty="0">
              <a:solidFill>
                <a:srgbClr val="3691AA">
                  <a:lumMod val="50000"/>
                </a:srgbClr>
              </a:solidFill>
              <a:latin typeface="Georgia"/>
              <a:ea typeface="+mj-ea"/>
              <a:cs typeface="+mj-cs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0560" y="1389888"/>
            <a:ext cx="7299960" cy="4142232"/>
          </a:xfrm>
        </p:spPr>
        <p:txBody>
          <a:bodyPr>
            <a:normAutofit fontScale="92500"/>
          </a:bodyPr>
          <a:lstStyle/>
          <a:p>
            <a:r>
              <a:rPr lang="ru-RU" dirty="0" smtClean="0"/>
              <a:t>воспитание интереса к окружающему миру, потребности в общении; </a:t>
            </a:r>
            <a:endParaRPr lang="ru-RU" dirty="0" smtClean="0"/>
          </a:p>
          <a:p>
            <a:r>
              <a:rPr lang="ru-RU" dirty="0" smtClean="0"/>
              <a:t>расширение круга увлечений; </a:t>
            </a:r>
            <a:endParaRPr lang="ru-RU" dirty="0" smtClean="0"/>
          </a:p>
          <a:p>
            <a:r>
              <a:rPr lang="ru-RU" dirty="0" smtClean="0"/>
              <a:t>развитие и обогащение эмоционального опыта детей;</a:t>
            </a:r>
            <a:endParaRPr lang="ru-RU" dirty="0" smtClean="0"/>
          </a:p>
          <a:p>
            <a:r>
              <a:rPr lang="ru-RU" dirty="0" smtClean="0"/>
              <a:t> формирование коммуникативных умений; </a:t>
            </a:r>
            <a:endParaRPr lang="ru-RU" dirty="0" smtClean="0"/>
          </a:p>
          <a:p>
            <a:r>
              <a:rPr lang="ru-RU" dirty="0" smtClean="0"/>
              <a:t>сенсорное развитие; </a:t>
            </a:r>
            <a:endParaRPr lang="ru-RU" dirty="0" smtClean="0"/>
          </a:p>
          <a:p>
            <a:r>
              <a:rPr lang="ru-RU" dirty="0" smtClean="0"/>
              <a:t>повышение двигательной активности несовершеннолетних; </a:t>
            </a:r>
            <a:endParaRPr lang="ru-RU" dirty="0" smtClean="0"/>
          </a:p>
          <a:p>
            <a:r>
              <a:rPr lang="ru-RU" dirty="0" smtClean="0"/>
              <a:t>формирование социально - бытовых умений и навыков самообслуживание и стимуляция звуковой и речевой активности.</a:t>
            </a:r>
            <a:endParaRPr lang="ru-RU" dirty="0"/>
          </a:p>
        </p:txBody>
      </p:sp>
      <p:pic>
        <p:nvPicPr>
          <p:cNvPr id="5" name="Рисунок 4" descr="E:\монтесссри\IMG_9226.JPG"/>
          <p:cNvPicPr/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9092307" y="1499699"/>
            <a:ext cx="2642493" cy="17921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E:\монтесссри\IMG_9244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28760" y="3840480"/>
            <a:ext cx="2621280" cy="19354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E:\монтесссри\фото Мантессори02.10.19\IMG_8948.JPG"/>
          <p:cNvPicPr/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289560" y="3886200"/>
            <a:ext cx="4372292" cy="29718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Пространство развивающей среды </a:t>
            </a:r>
            <a:r>
              <a:rPr lang="ru-RU" dirty="0" err="1" smtClean="0"/>
              <a:t>Монтессори</a:t>
            </a:r>
            <a:endParaRPr lang="ru-RU" dirty="0"/>
          </a:p>
        </p:txBody>
      </p:sp>
      <p:pic>
        <p:nvPicPr>
          <p:cNvPr id="4" name="Содержимое 3" descr="E:\монтесссри\IMG_9655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4320" y="1386840"/>
            <a:ext cx="4432221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E:\монтесссри\IMG_9462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44841" y="4114800"/>
            <a:ext cx="3502522" cy="22130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E:\монтесссри\фото Мантессори02.10.19\IMG_9077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779520" y="2606040"/>
            <a:ext cx="4844732" cy="2833581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pic>
        <p:nvPicPr>
          <p:cNvPr id="7" name="Рисунок 6" descr="E:\монтесссри\фото Мантессори02.10.19\IMG_8960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16200000">
            <a:off x="8794274" y="852645"/>
            <a:ext cx="3473132" cy="25908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E:\монтесссри\IMG_9660.JPG"/>
          <p:cNvPicPr/>
          <p:nvPr/>
        </p:nvPicPr>
        <p:blipFill>
          <a:blip r:embed="rId1" cstate="print"/>
          <a:srcRect l="10493" t="4063" r="35109" b="12381"/>
          <a:stretch>
            <a:fillRect/>
          </a:stretch>
        </p:blipFill>
        <p:spPr bwMode="auto">
          <a:xfrm>
            <a:off x="9784080" y="4206240"/>
            <a:ext cx="2130682" cy="245364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41120" y="265176"/>
            <a:ext cx="9509759" cy="710184"/>
          </a:xfrm>
        </p:spPr>
        <p:txBody>
          <a:bodyPr/>
          <a:lstStyle/>
          <a:p>
            <a:pPr algn="ctr"/>
            <a:r>
              <a:rPr lang="ru-RU" dirty="0" smtClean="0"/>
              <a:t>Структура программы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29285" y="933323"/>
            <a:ext cx="10927080" cy="4142232"/>
          </a:xfrm>
        </p:spPr>
        <p:txBody>
          <a:bodyPr/>
          <a:lstStyle/>
          <a:p>
            <a:pPr algn="ctr">
              <a:buNone/>
            </a:pPr>
            <a:r>
              <a:rPr lang="ru-RU" dirty="0" smtClean="0"/>
              <a:t>Мероприятия  программы по работе с детьми подразделяются на: психологический, социально-педагогический блок и обучение родителей (консультации, совместные занятия) методам и приемам развития и взаимодействия с ребенком. </a:t>
            </a:r>
            <a:endParaRPr lang="ru-RU" dirty="0" smtClean="0"/>
          </a:p>
          <a:p>
            <a:pPr algn="ctr">
              <a:buNone/>
            </a:pPr>
            <a:r>
              <a:rPr lang="ru-RU" dirty="0" smtClean="0">
                <a:solidFill>
                  <a:srgbClr val="002060"/>
                </a:solidFill>
              </a:rPr>
              <a:t>Алгоритм работы: первичная и вторичная индивидуальная работа педагога с ребенком, стадия введения ребенка в малую группу в сопровождении педагога, стадия занятий в группе без сопровождения. Две последние стадии по – прежнему сочетаются с индивидуальной работой с ребенком.</a:t>
            </a:r>
            <a:endParaRPr lang="ru-RU" dirty="0" smtClean="0">
              <a:solidFill>
                <a:srgbClr val="002060"/>
              </a:solidFill>
            </a:endParaRPr>
          </a:p>
          <a:p>
            <a:pPr algn="ctr">
              <a:buNone/>
            </a:pPr>
            <a:r>
              <a:rPr lang="ru-RU" u="sng" dirty="0" smtClean="0">
                <a:solidFill>
                  <a:srgbClr val="7030A0"/>
                </a:solidFill>
              </a:rPr>
              <a:t>Результативность</a:t>
            </a:r>
            <a:r>
              <a:rPr lang="ru-RU" dirty="0" smtClean="0">
                <a:solidFill>
                  <a:srgbClr val="7030A0"/>
                </a:solidFill>
              </a:rPr>
              <a:t> программы отслеживается посредством: анализа отзывов родителей детей с РАС, мониторинга реализации программы на основании «Анкеты развития ребенка», </a:t>
            </a:r>
            <a:r>
              <a:rPr lang="ru-RU" dirty="0" err="1" smtClean="0">
                <a:solidFill>
                  <a:srgbClr val="7030A0"/>
                </a:solidFill>
              </a:rPr>
              <a:t>скрининг-анкеты</a:t>
            </a:r>
            <a:r>
              <a:rPr lang="ru-RU" dirty="0" smtClean="0">
                <a:solidFill>
                  <a:srgbClr val="7030A0"/>
                </a:solidFill>
              </a:rPr>
              <a:t> для родителей детей до 2-х лет, </a:t>
            </a:r>
            <a:r>
              <a:rPr lang="ru-RU" dirty="0" err="1" smtClean="0">
                <a:solidFill>
                  <a:srgbClr val="7030A0"/>
                </a:solidFill>
              </a:rPr>
              <a:t>опросника</a:t>
            </a:r>
            <a:r>
              <a:rPr lang="ru-RU" dirty="0" smtClean="0">
                <a:solidFill>
                  <a:srgbClr val="7030A0"/>
                </a:solidFill>
              </a:rPr>
              <a:t> SCQ – для возраста старше 4 - </a:t>
            </a:r>
            <a:r>
              <a:rPr lang="ru-RU" dirty="0" err="1" smtClean="0">
                <a:solidFill>
                  <a:srgbClr val="7030A0"/>
                </a:solidFill>
              </a:rPr>
              <a:t>х</a:t>
            </a:r>
            <a:r>
              <a:rPr lang="ru-RU" dirty="0" smtClean="0">
                <a:solidFill>
                  <a:srgbClr val="7030A0"/>
                </a:solidFill>
              </a:rPr>
              <a:t> лет, диагностики детей с РАС (И. </a:t>
            </a:r>
            <a:r>
              <a:rPr lang="ru-RU" dirty="0" err="1" smtClean="0">
                <a:solidFill>
                  <a:srgbClr val="7030A0"/>
                </a:solidFill>
              </a:rPr>
              <a:t>Мамайчук</a:t>
            </a:r>
            <a:r>
              <a:rPr lang="ru-RU" dirty="0" smtClean="0">
                <a:solidFill>
                  <a:srgbClr val="7030A0"/>
                </a:solidFill>
              </a:rPr>
              <a:t>).   </a:t>
            </a:r>
            <a:endParaRPr lang="ru-RU" dirty="0" smtClean="0">
              <a:solidFill>
                <a:srgbClr val="7030A0"/>
              </a:solidFill>
            </a:endParaRPr>
          </a:p>
          <a:p>
            <a:endParaRPr lang="ru-RU" dirty="0"/>
          </a:p>
        </p:txBody>
      </p:sp>
      <p:pic>
        <p:nvPicPr>
          <p:cNvPr id="6" name="Рисунок 5" descr="E:\монтесссри\IMG_9516.JPG"/>
          <p:cNvPicPr/>
          <p:nvPr/>
        </p:nvPicPr>
        <p:blipFill>
          <a:blip r:embed="rId2" cstate="print"/>
          <a:srcRect r="21727"/>
          <a:stretch>
            <a:fillRect/>
          </a:stretch>
        </p:blipFill>
        <p:spPr bwMode="auto">
          <a:xfrm>
            <a:off x="3200400" y="4617720"/>
            <a:ext cx="2829748" cy="190088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 descr="E:\монтесссри\IMG_9533.JPG"/>
          <p:cNvPicPr/>
          <p:nvPr/>
        </p:nvPicPr>
        <p:blipFill>
          <a:blip r:embed="rId3" cstate="print"/>
          <a:srcRect l="10003" t="2613" r="19508"/>
          <a:stretch>
            <a:fillRect/>
          </a:stretch>
        </p:blipFill>
        <p:spPr bwMode="auto">
          <a:xfrm rot="16200000">
            <a:off x="487021" y="4374539"/>
            <a:ext cx="2170670" cy="216935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Рисунок 8" descr="E:\монтесссри\фото Мантессори02.10.19\IMG_9062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61760" y="4495800"/>
            <a:ext cx="3244214" cy="202692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41120" y="265176"/>
            <a:ext cx="9509759" cy="740664"/>
          </a:xfrm>
        </p:spPr>
        <p:txBody>
          <a:bodyPr/>
          <a:lstStyle/>
          <a:p>
            <a:pPr algn="ctr"/>
            <a:r>
              <a:rPr lang="ru-RU" b="1" dirty="0" smtClean="0"/>
              <a:t>Используемое оборудование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98120" y="1100328"/>
            <a:ext cx="11795760" cy="4142232"/>
          </a:xfrm>
        </p:spPr>
        <p:txBody>
          <a:bodyPr/>
          <a:lstStyle/>
          <a:p>
            <a:pPr algn="ctr">
              <a:buNone/>
            </a:pPr>
            <a:r>
              <a:rPr lang="ru-RU" sz="2800" dirty="0" smtClean="0"/>
              <a:t>комплект дидактических лабиринтов, набор психолога «Приоритет», комплект игровых панелей, </a:t>
            </a:r>
            <a:r>
              <a:rPr lang="ru-RU" sz="2800" dirty="0" err="1" smtClean="0"/>
              <a:t>бизиборды</a:t>
            </a:r>
            <a:r>
              <a:rPr lang="ru-RU" sz="2800" dirty="0" smtClean="0"/>
              <a:t>, набор “</a:t>
            </a:r>
            <a:r>
              <a:rPr lang="ru-RU" sz="2800" dirty="0" err="1" smtClean="0"/>
              <a:t>Монтессори</a:t>
            </a:r>
            <a:r>
              <a:rPr lang="ru-RU" sz="2800" dirty="0" smtClean="0"/>
              <a:t> 80 в 1”, интерактивный пол для детей, трафаретная </a:t>
            </a:r>
            <a:r>
              <a:rPr lang="ru-RU" sz="2800" dirty="0" err="1" smtClean="0"/>
              <a:t>мозайка</a:t>
            </a:r>
            <a:r>
              <a:rPr lang="ru-RU" sz="2800" dirty="0" smtClean="0"/>
              <a:t> Пикассо, пирамидки “</a:t>
            </a:r>
            <a:r>
              <a:rPr lang="ru-RU" sz="2800" dirty="0" err="1" smtClean="0"/>
              <a:t>Триоло</a:t>
            </a:r>
            <a:r>
              <a:rPr lang="ru-RU" sz="2800" dirty="0" smtClean="0"/>
              <a:t>”, различный перечень блоков и цилиндров, настенных и игровых модулей, программно-дидактический комплекс “Логомер2”, Логопедический программный комплекс </a:t>
            </a:r>
            <a:r>
              <a:rPr lang="ru-RU" sz="2800" dirty="0" err="1" smtClean="0"/>
              <a:t>Дельфа</a:t>
            </a:r>
            <a:r>
              <a:rPr lang="ru-RU" sz="2800" dirty="0" smtClean="0"/>
              <a:t>, игровое оборудование и др.</a:t>
            </a:r>
            <a:endParaRPr lang="ru-RU" sz="2800" dirty="0" smtClean="0"/>
          </a:p>
          <a:p>
            <a:endParaRPr lang="ru-RU" dirty="0"/>
          </a:p>
        </p:txBody>
      </p:sp>
      <p:pic>
        <p:nvPicPr>
          <p:cNvPr id="4" name="Рисунок 3" descr="E:\монтесссри\фото Мантессори02.10.19\IMG_8972.JPG"/>
          <p:cNvPicPr/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228600" y="4008120"/>
            <a:ext cx="4099148" cy="248384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  <a:headEnd/>
            <a:tailEnd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Рисунок 5" descr="E:\монтесссри\фото Мантессори02.10.19\IMG_8959.JPG"/>
          <p:cNvPicPr/>
          <p:nvPr/>
        </p:nvPicPr>
        <p:blipFill>
          <a:blip r:embed="rId2" cstate="print"/>
          <a:srcRect l="10907" t="20000" r="27648"/>
          <a:stretch>
            <a:fillRect/>
          </a:stretch>
        </p:blipFill>
        <p:spPr bwMode="auto">
          <a:xfrm>
            <a:off x="4632960" y="3901440"/>
            <a:ext cx="2758440" cy="2160785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  <a:headEnd/>
            <a:tailEnd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8" name="Рисунок 7" descr="E:\монтесссри\IMG_9235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02880" y="3992880"/>
            <a:ext cx="3992880" cy="254130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  <a:headEnd/>
            <a:tailEnd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 descr="E:\монтесссри\фото Мантессори02.10.19\IMG_9070.JPG"/>
          <p:cNvPicPr/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8778240" y="3017520"/>
            <a:ext cx="3103052" cy="1931541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41120" y="265176"/>
            <a:ext cx="9509759" cy="694944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rgbClr val="002060"/>
                </a:solidFill>
              </a:rPr>
              <a:t>Набор психолога «Приоритет»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98120" y="978408"/>
            <a:ext cx="4191000" cy="4142232"/>
          </a:xfrm>
        </p:spPr>
        <p:txBody>
          <a:bodyPr/>
          <a:lstStyle/>
          <a:p>
            <a:pPr lvl="0" algn="ctr">
              <a:buNone/>
            </a:pPr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РАЗВИТИЕ НАВЫКОВ:</a:t>
            </a:r>
            <a:endParaRPr lang="ru-RU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lvl="0" algn="ctr"/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координация движений;</a:t>
            </a:r>
            <a:endParaRPr lang="ru-RU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lvl="0" algn="ctr"/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пространственное мышление;</a:t>
            </a:r>
            <a:endParaRPr lang="ru-RU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lvl="0" algn="ctr"/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логическое мышление;</a:t>
            </a:r>
            <a:endParaRPr lang="ru-RU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lvl="0" algn="ctr"/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сенсорное восприятие;</a:t>
            </a:r>
            <a:endParaRPr lang="ru-RU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lvl="0" algn="ctr"/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ассоциативное мышление;</a:t>
            </a:r>
            <a:endParaRPr lang="ru-RU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lvl="0" algn="ctr"/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классификация предметов</a:t>
            </a:r>
            <a:endParaRPr lang="ru-RU" dirty="0" smtClean="0">
              <a:solidFill>
                <a:schemeClr val="accent1">
                  <a:lumMod val="75000"/>
                </a:schemeClr>
              </a:solidFill>
            </a:endParaRPr>
          </a:p>
          <a:p>
            <a:endParaRPr lang="ru-RU" dirty="0"/>
          </a:p>
        </p:txBody>
      </p:sp>
      <p:sp>
        <p:nvSpPr>
          <p:cNvPr id="5" name="Содержимое 2"/>
          <p:cNvSpPr txBox="1"/>
          <p:nvPr/>
        </p:nvSpPr>
        <p:spPr>
          <a:xfrm>
            <a:off x="4267200" y="2334768"/>
            <a:ext cx="4191000" cy="4340352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/>
          <a:p>
            <a:pPr lvl="0" algn="ctr"/>
            <a:r>
              <a:rPr lang="ru-RU" sz="2600" dirty="0" smtClean="0">
                <a:solidFill>
                  <a:schemeClr val="accent1">
                    <a:lumMod val="75000"/>
                  </a:schemeClr>
                </a:solidFill>
              </a:rPr>
              <a:t>8 модулей:</a:t>
            </a:r>
            <a:endParaRPr lang="ru-RU" sz="2600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lvl="0" algn="ctr"/>
            <a:r>
              <a:rPr lang="ru-RU" sz="2600" dirty="0" smtClean="0">
                <a:solidFill>
                  <a:schemeClr val="accent1">
                    <a:lumMod val="75000"/>
                  </a:schemeClr>
                </a:solidFill>
              </a:rPr>
              <a:t>«Движение на плоскости». </a:t>
            </a:r>
            <a:endParaRPr lang="ru-RU" sz="2600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lvl="0" algn="ctr"/>
            <a:endParaRPr lang="ru-RU" sz="2600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lvl="0" algn="ctr"/>
            <a:r>
              <a:rPr lang="ru-RU" sz="2600" dirty="0" smtClean="0">
                <a:solidFill>
                  <a:schemeClr val="accent1">
                    <a:lumMod val="75000"/>
                  </a:schemeClr>
                </a:solidFill>
              </a:rPr>
              <a:t>«Геометрические фигуры». </a:t>
            </a:r>
            <a:endParaRPr lang="ru-RU" sz="2600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lvl="0" algn="ctr"/>
            <a:endParaRPr lang="ru-RU" sz="2600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lvl="0" algn="ctr"/>
            <a:r>
              <a:rPr lang="ru-RU" sz="2600" dirty="0" smtClean="0">
                <a:solidFill>
                  <a:schemeClr val="accent1">
                    <a:lumMod val="75000"/>
                  </a:schemeClr>
                </a:solidFill>
              </a:rPr>
              <a:t>«Схожее и различное». </a:t>
            </a:r>
            <a:endParaRPr lang="ru-RU" sz="2600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lvl="0" algn="ctr"/>
            <a:endParaRPr lang="ru-RU" sz="2600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lvl="0" algn="ctr"/>
            <a:r>
              <a:rPr lang="ru-RU" sz="2600" dirty="0" smtClean="0">
                <a:solidFill>
                  <a:schemeClr val="accent1">
                    <a:lumMod val="75000"/>
                  </a:schemeClr>
                </a:solidFill>
              </a:rPr>
              <a:t>«Пространственные объекты».</a:t>
            </a:r>
            <a:endParaRPr lang="ru-RU" sz="2600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lvl="0" algn="ctr"/>
            <a:r>
              <a:rPr lang="ru-RU" sz="2600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endParaRPr lang="ru-RU" sz="2600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lvl="0" algn="ctr"/>
            <a:r>
              <a:rPr lang="ru-RU" sz="2600" dirty="0" smtClean="0">
                <a:solidFill>
                  <a:schemeClr val="accent1">
                    <a:lumMod val="75000"/>
                  </a:schemeClr>
                </a:solidFill>
              </a:rPr>
              <a:t>«Навыки письма». </a:t>
            </a:r>
            <a:endParaRPr lang="ru-RU" sz="2600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lvl="0" algn="ctr"/>
            <a:endParaRPr lang="ru-RU" sz="2600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lvl="0" algn="ctr"/>
            <a:r>
              <a:rPr lang="ru-RU" sz="2600" dirty="0" smtClean="0">
                <a:solidFill>
                  <a:schemeClr val="accent1">
                    <a:lumMod val="75000"/>
                  </a:schemeClr>
                </a:solidFill>
              </a:rPr>
              <a:t>«Хватательные движения».</a:t>
            </a:r>
            <a:endParaRPr lang="ru-RU" sz="2600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lvl="0" algn="ctr"/>
            <a:endParaRPr lang="ru-RU" sz="2600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lvl="0" algn="ctr"/>
            <a:r>
              <a:rPr lang="ru-RU" sz="2600" dirty="0" smtClean="0">
                <a:solidFill>
                  <a:schemeClr val="accent1">
                    <a:lumMod val="75000"/>
                  </a:schemeClr>
                </a:solidFill>
              </a:rPr>
              <a:t>«Математические навыки». </a:t>
            </a:r>
            <a:endParaRPr lang="ru-RU" sz="2600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marL="274320" marR="0" lvl="0" indent="-228600" algn="l" defTabSz="914400" rtl="0" eaLnBrk="1" fontAlgn="auto" latinLnBrk="0" hangingPunct="1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Tx/>
              <a:buSzPct val="100000"/>
              <a:buFont typeface="Arial" charset="0"/>
              <a:buChar char="•"/>
              <a:defRPr/>
            </a:pPr>
            <a:endParaRPr kumimoji="0" lang="ru-RU" sz="2000" b="0" i="0" u="none" strike="noStrike" kern="1200" cap="none" spc="0" normalizeH="0" baseline="0" noProof="0" dirty="0">
              <a:ln>
                <a:noFill/>
              </a:ln>
              <a:solidFill>
                <a:schemeClr val="accent2">
                  <a:lumMod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6" name="Рисунок 5" descr="E:\монтесссри\фото Мантессори02.10.19\IMG_9081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503920" y="1143000"/>
            <a:ext cx="3244532" cy="202586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 descr="E:\монтесссри\фото Мантессори02.10.19\IMG_9079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2440" y="4389120"/>
            <a:ext cx="3574810" cy="226128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 descr="E:\монтесссри\фото Мантессори02.10.19\IMG_9067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85360" y="975360"/>
            <a:ext cx="2865120" cy="13716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Рисунок 8" descr="E:\монтесссри\фото Мантессори02.10.19\IMG_9063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702040" y="4572000"/>
            <a:ext cx="3215640" cy="196596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89560"/>
            <a:ext cx="9509759" cy="813816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rgbClr val="002060"/>
                </a:solidFill>
              </a:rPr>
              <a:t>Ожидаемые результаты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81000" y="1100328"/>
            <a:ext cx="8458200" cy="4142232"/>
          </a:xfrm>
        </p:spPr>
        <p:txBody>
          <a:bodyPr>
            <a:noAutofit/>
          </a:bodyPr>
          <a:lstStyle/>
          <a:p>
            <a:pPr algn="just"/>
            <a:r>
              <a:rPr lang="ru-RU" sz="2500" dirty="0" smtClean="0"/>
              <a:t>повышение родительской компетентности в вопросах развития общения и речи ребенка, мобильности, навыков самообслуживания и бытовых навыков, развития игровой деятельности у  20 детей с ОВЗ, в том числе с ранним детским аутизмом, расстройствами </a:t>
            </a:r>
            <a:r>
              <a:rPr lang="ru-RU" sz="2500" dirty="0" err="1" smtClean="0"/>
              <a:t>аутистического</a:t>
            </a:r>
            <a:r>
              <a:rPr lang="ru-RU" sz="2500" dirty="0" smtClean="0"/>
              <a:t> спектра</a:t>
            </a:r>
            <a:endParaRPr lang="ru-RU" sz="2500" dirty="0" smtClean="0"/>
          </a:p>
          <a:p>
            <a:pPr algn="just"/>
            <a:r>
              <a:rPr lang="ru-RU" sz="2500" dirty="0" smtClean="0"/>
              <a:t>повышение интереса у детей с РАС к окружающему миру, развитие социально-бытовых умений и навыков самообслуживания,  звуковой, речевой и  двигательной  активности;  развитие потребности в общении, коммуникативных умений, обогащение эмоционального опыта,   расширение круга  увлечений, сенсорное развитие.</a:t>
            </a:r>
            <a:endParaRPr lang="ru-RU" sz="2500" dirty="0"/>
          </a:p>
        </p:txBody>
      </p:sp>
      <p:pic>
        <p:nvPicPr>
          <p:cNvPr id="4" name="Рисунок 3" descr="E:\монтесссри\IMG_9193.JPG"/>
          <p:cNvPicPr/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9006840" y="487680"/>
            <a:ext cx="2743200" cy="2621280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6" name="Рисунок 5" descr="E:\монтесссри\IMG_9100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59240" y="3459480"/>
            <a:ext cx="2651760" cy="2590800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8620" y="4032250"/>
            <a:ext cx="4890135" cy="1706245"/>
          </a:xfrm>
        </p:spPr>
        <p:txBody>
          <a:bodyPr>
            <a:normAutofit/>
          </a:bodyPr>
          <a:lstStyle/>
          <a:p>
            <a:pPr algn="ctr"/>
            <a:r>
              <a:rPr lang="ru-RU" b="1" dirty="0" smtClean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СПАСИБО ЗА ВНИМАНИЕ!</a:t>
            </a:r>
            <a:endParaRPr lang="ru-RU" b="1" dirty="0" smtClean="0"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26626" name="AutoShape 2" descr="https://www.skolaci.com/wp-content/uploads/2012/09/montessori-logo-upravene_bez-pozadi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/>
          <a:lstStyle/>
          <a:p>
            <a:endParaRPr lang="ru-RU"/>
          </a:p>
        </p:txBody>
      </p:sp>
      <p:sp>
        <p:nvSpPr>
          <p:cNvPr id="26628" name="AutoShape 4" descr="https://www.skolaci.com/wp-content/uploads/2012/09/montessori-logo-upravene_bez-pozadi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/>
          <a:lstStyle/>
          <a:p>
            <a:endParaRPr lang="ru-RU"/>
          </a:p>
        </p:txBody>
      </p:sp>
      <p:sp>
        <p:nvSpPr>
          <p:cNvPr id="26630" name="AutoShape 6" descr="https://www.skolaci.com/wp-content/uploads/2012/09/montessori-logo-upravene_bez-pozadi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/>
          <a:lstStyle/>
          <a:p>
            <a:endParaRPr lang="ru-RU"/>
          </a:p>
        </p:txBody>
      </p:sp>
      <p:pic>
        <p:nvPicPr>
          <p:cNvPr id="26631" name="Picture 7" descr="D:\Рабочий стол\montessori-logo-upravene_bez-pozadi.jpg"/>
          <p:cNvPicPr>
            <a:picLocks noChangeAspect="1" noChangeArrowheads="1"/>
          </p:cNvPicPr>
          <p:nvPr/>
        </p:nvPicPr>
        <p:blipFill>
          <a:blip r:embed="rId1" cstate="print"/>
          <a:srcRect b="18589"/>
          <a:stretch>
            <a:fillRect/>
          </a:stretch>
        </p:blipFill>
        <p:spPr bwMode="auto">
          <a:xfrm>
            <a:off x="413385" y="336233"/>
            <a:ext cx="5543550" cy="1263967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  <a:headEnd/>
            <a:tailEnd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9" name="Прямоугольник 8"/>
          <p:cNvSpPr/>
          <p:nvPr/>
        </p:nvSpPr>
        <p:spPr>
          <a:xfrm>
            <a:off x="0" y="1610975"/>
            <a:ext cx="6248400" cy="110799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66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STUDIO</a:t>
            </a:r>
            <a:endParaRPr lang="ru-RU" sz="66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3" name="Изображение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76570" y="2202815"/>
            <a:ext cx="6057265" cy="4038600"/>
          </a:xfrm>
          <a:prstGeom prst="rect">
            <a:avLst/>
          </a:prstGeom>
        </p:spPr>
      </p:pic>
      <p:pic>
        <p:nvPicPr>
          <p:cNvPr id="5" name="Изображение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33690" y="4378325"/>
            <a:ext cx="4302760" cy="2501900"/>
          </a:xfrm>
          <a:prstGeom prst="rect">
            <a:avLst/>
          </a:prstGeom>
        </p:spPr>
      </p:pic>
      <p:pic>
        <p:nvPicPr>
          <p:cNvPr id="6" name="Изображение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00980" y="1909445"/>
            <a:ext cx="3082925" cy="314071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TS102895256">
  <a:themeElements>
    <a:clrScheme name="Ocean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4557A1"/>
      </a:accent1>
      <a:accent2>
        <a:srgbClr val="3691AA"/>
      </a:accent2>
      <a:accent3>
        <a:srgbClr val="893768"/>
      </a:accent3>
      <a:accent4>
        <a:srgbClr val="4E8542"/>
      </a:accent4>
      <a:accent5>
        <a:srgbClr val="A25A12"/>
      </a:accent5>
      <a:accent6>
        <a:srgbClr val="C19859"/>
      </a:accent6>
      <a:hlink>
        <a:srgbClr val="6B9F25"/>
      </a:hlink>
      <a:folHlink>
        <a:srgbClr val="B26B02"/>
      </a:folHlink>
    </a:clrScheme>
    <a:fontScheme name="Civic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2">
          <a:schemeClr val="accent2">
            <a:shade val="50000"/>
          </a:schemeClr>
        </a:lnRef>
        <a:fillRef idx="1">
          <a:schemeClr val="accent2"/>
        </a:fillRef>
        <a:effectRef idx="0">
          <a:schemeClr val="accent2"/>
        </a:effectRef>
        <a:fontRef idx="minor">
          <a:schemeClr val="lt1"/>
        </a:fontRef>
      </a:style>
    </a:spDef>
    <a:lnDef>
      <a:spPr>
        <a:ln w="12700">
          <a:solidFill>
            <a:schemeClr val="accent2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lnSpc>
            <a:spcPct val="90000"/>
          </a:lnSpc>
          <a:defRPr sz="2000">
            <a:solidFill>
              <a:schemeClr val="accent2"/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cean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4557A1"/>
      </a:accent1>
      <a:accent2>
        <a:srgbClr val="3691AA"/>
      </a:accent2>
      <a:accent3>
        <a:srgbClr val="893768"/>
      </a:accent3>
      <a:accent4>
        <a:srgbClr val="4E8542"/>
      </a:accent4>
      <a:accent5>
        <a:srgbClr val="A25A12"/>
      </a:accent5>
      <a:accent6>
        <a:srgbClr val="C19859"/>
      </a:accent6>
      <a:hlink>
        <a:srgbClr val="6B9F25"/>
      </a:hlink>
      <a:folHlink>
        <a:srgbClr val="B26B02"/>
      </a:folHlink>
    </a:clrScheme>
    <a:fontScheme name="Civic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atMod val="100000"/>
                <a:shade val="0"/>
              </a:schemeClr>
            </a:gs>
            <a:gs pos="0">
              <a:scrgbClr r="0" g="0" b="0"/>
            </a:gs>
            <a:gs pos="100000">
              <a:schemeClr val="phClr">
                <a:shade val="100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2">
          <a:schemeClr val="accent2">
            <a:shade val="50000"/>
          </a:schemeClr>
        </a:lnRef>
        <a:fillRef idx="1">
          <a:schemeClr val="accent2"/>
        </a:fillRef>
        <a:effectRef idx="0">
          <a:schemeClr val="accent2"/>
        </a:effectRef>
        <a:fontRef idx="minor">
          <a:schemeClr val="lt1"/>
        </a:fontRef>
      </a:style>
    </a:spDef>
    <a:lnDef>
      <a:spPr>
        <a:ln w="12700">
          <a:solidFill>
            <a:schemeClr val="accent2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lnSpc>
            <a:spcPct val="90000"/>
          </a:lnSpc>
          <a:defRPr sz="2000">
            <a:solidFill>
              <a:schemeClr val="accent2"/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cean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4557A1"/>
      </a:accent1>
      <a:accent2>
        <a:srgbClr val="3691AA"/>
      </a:accent2>
      <a:accent3>
        <a:srgbClr val="893768"/>
      </a:accent3>
      <a:accent4>
        <a:srgbClr val="4E8542"/>
      </a:accent4>
      <a:accent5>
        <a:srgbClr val="A25A12"/>
      </a:accent5>
      <a:accent6>
        <a:srgbClr val="C19859"/>
      </a:accent6>
      <a:hlink>
        <a:srgbClr val="6B9F25"/>
      </a:hlink>
      <a:folHlink>
        <a:srgbClr val="B26B02"/>
      </a:folHlink>
    </a:clrScheme>
    <a:fontScheme name="Civic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atMod val="100000"/>
                <a:shade val="0"/>
              </a:schemeClr>
            </a:gs>
            <a:gs pos="0">
              <a:scrgbClr r="0" g="0" b="0"/>
            </a:gs>
            <a:gs pos="100000">
              <a:schemeClr val="phClr">
                <a:shade val="100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2">
          <a:schemeClr val="accent2">
            <a:shade val="50000"/>
          </a:schemeClr>
        </a:lnRef>
        <a:fillRef idx="1">
          <a:schemeClr val="accent2"/>
        </a:fillRef>
        <a:effectRef idx="0">
          <a:schemeClr val="accent2"/>
        </a:effectRef>
        <a:fontRef idx="minor">
          <a:schemeClr val="lt1"/>
        </a:fontRef>
      </a:style>
    </a:spDef>
    <a:lnDef>
      <a:spPr>
        <a:ln w="12700">
          <a:solidFill>
            <a:schemeClr val="accent2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lnSpc>
            <a:spcPct val="90000"/>
          </a:lnSpc>
          <a:defRPr sz="2000">
            <a:solidFill>
              <a:schemeClr val="accent2"/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TS102895256</Template>
  <TotalTime>0</TotalTime>
  <Words>2756</Words>
  <Application>Kingsoft Office WPP</Application>
  <PresentationFormat>Произвольный</PresentationFormat>
  <Paragraphs>62</Paragraphs>
  <Slides>8</Slides>
  <Notes>0</Notes>
  <HiddenSlides>0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8</vt:i4>
      </vt:variant>
    </vt:vector>
  </HeadingPairs>
  <TitlesOfParts>
    <vt:vector size="9" baseType="lpstr">
      <vt:lpstr>TS102895256</vt:lpstr>
      <vt:lpstr> “О внедрении программы “Монтессори-STUDIO”, направленной на повышение адаптационных возможностей у детей с ранним детским аутизмом”</vt:lpstr>
      <vt:lpstr>ЗАДАЧИ ПРОГРАММЫ  “Монтессори-STUDIO”:</vt:lpstr>
      <vt:lpstr>Пространство развивающей среды Монтессори</vt:lpstr>
      <vt:lpstr>Структура программы</vt:lpstr>
      <vt:lpstr>Используемое оборудование</vt:lpstr>
      <vt:lpstr>Набор психолога «Приоритет»</vt:lpstr>
      <vt:lpstr>Ожидаемые результаты</vt:lpstr>
      <vt:lpstr>СПАСИБО ЗА ВНИМАНИЕ!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>trushina</cp:lastModifiedBy>
  <cp:revision>3</cp:revision>
  <dcterms:created xsi:type="dcterms:W3CDTF">2020-01-31T12:19:20Z</dcterms:created>
  <dcterms:modified xsi:type="dcterms:W3CDTF">2020-01-31T12:19:20Z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TC028952569991</vt:lpwstr>
  </property>
  <property fmtid="{D5CDD505-2E9C-101B-9397-08002B2CF9AE}" pid="3" name="KSOProductBuildVer">
    <vt:lpwstr>1049-10.1.0.5707</vt:lpwstr>
  </property>
</Properties>
</file>