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3"/>
    <p:sldId id="312" r:id="rId14"/>
    <p:sldId id="313" r:id="rId15"/>
    <p:sldId id="314" r:id="rId16"/>
    <p:sldId id="315" r:id="rId17"/>
    <p:sldId id="316" r:id="rId18"/>
    <p:sldId id="317" r:id="rId19"/>
  </p:sldIdLst>
  <p:sldSz cx="9144000" cy="6858000" type="screen4x3"/>
  <p:notesSz cx="6858000" cy="9144000"/>
  <p:defaultTextStyle>
    <a:defPPr>
      <a:defRPr lang="ru-RU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Constantia" panose="02030602050306030303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2" d="100"/>
          <a:sy n="82" d="100"/>
        </p:scale>
        <p:origin x="-156" y="-84"/>
      </p:cViewPr>
      <p:guideLst>
        <p:guide orient="horz" pos="2160"/>
        <p:guide pos="28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45804988662131"/>
          <c:y val="0.0978486737562645"/>
          <c:w val="0.900226757369615"/>
          <c:h val="0.485270749297152"/>
        </c:manualLayout>
      </c:layout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gradFill>
                <a:gsLst>
                  <a:gs pos="0">
                    <a:srgbClr val="FECF40"/>
                  </a:gs>
                  <a:gs pos="100000">
                    <a:srgbClr val="846C2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gradFill>
                <a:gsLst>
                  <a:gs pos="0">
                    <a:srgbClr val="9EE256"/>
                  </a:gs>
                  <a:gs pos="100000">
                    <a:srgbClr val="52762D"/>
                  </a:gs>
                </a:gsLst>
                <a:lin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gradFill>
                <a:gsLst>
                  <a:gs pos="0">
                    <a:srgbClr val="FE4444"/>
                  </a:gs>
                  <a:gs pos="100000">
                    <a:srgbClr val="832B2B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[Книга1]Лист1!$A$1:$A$6</c:f>
              <c:strCache>
                <c:ptCount val="6"/>
                <c:pt idx="0">
                  <c:v>конфликт неустойчивости родительского отношения</c:v>
                </c:pt>
                <c:pt idx="1">
                  <c:v>конфликт неуважения прав на самостоятельность ребенка </c:v>
                </c:pt>
                <c:pt idx="2">
                  <c:v>конфликт родительского авторитета</c:v>
                </c:pt>
                <c:pt idx="3">
                  <c:v>конфликт сверхзаботы</c:v>
                </c:pt>
                <c:pt idx="4">
                  <c:v>супружеский конфликт, связанный с вопросами воспитания ребенка</c:v>
                </c:pt>
                <c:pt idx="5">
                  <c:v>супружеский конфликт, связанный с кризисом 1 года семейной жизни</c:v>
                </c:pt>
              </c:strCache>
            </c:strRef>
          </c:cat>
          <c:val>
            <c:numRef>
              <c:f>[Книга1]Лист1!$B$1:$B$6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20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мещающий образ слайда 1"/>
          <p:cNvSpPr/>
          <p:nvPr>
            <p:ph type="sldImg" idx="2"/>
          </p:nvPr>
        </p:nvSpPr>
        <p:spPr/>
      </p:sp>
      <p:sp>
        <p:nvSpPr>
          <p:cNvPr id="3" name="Замещающий текст 2"/>
          <p:cNvSpPr/>
          <p:nvPr>
            <p:ph type="body" idx="3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lvl="0" fontAlgn="base"/>
            <a:fld id="{BB962C8B-B14F-4D97-AF65-F5344CB8AC3E}" type="datetimeFigureOut">
              <a:rPr lang="ru-RU" altLang="en-US" sz="12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lvl="0" algn="r" fontAlgn="base"/>
            <a:endParaRPr sz="1200" strike="noStrike" noProof="1" dirty="0">
              <a:solidFill>
                <a:schemeClr val="tx2"/>
              </a:solidFill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algn="ctr" fontAlgn="base"/>
            <a:fld id="{9A0DB2DC-4C9A-4742-B13C-FB6460FD3503}" type="slidenum">
              <a:rPr lang="ru-RU" sz="1600" strike="noStrike" noProof="1" dirty="0">
                <a:solidFill>
                  <a:schemeClr val="tx2"/>
                </a:solidFill>
                <a:latin typeface="Constantia" panose="02030602050306030303" pitchFamily="18" charset="0"/>
                <a:ea typeface="Arial" panose="020B0604020202020204" pitchFamily="34" charset="0"/>
                <a:cs typeface="+mn-ea"/>
              </a:rPr>
            </a:fld>
            <a:endParaRPr lang="ru-RU" sz="1600" strike="noStrike" noProof="1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750" y="332740"/>
            <a:ext cx="6024245" cy="1082675"/>
          </a:xfrm>
          <a:noFill/>
          <a:effectLst/>
          <a:scene3d>
            <a:camera prst="orthographicFront"/>
            <a:lightRig rig="balanced" dir="t"/>
          </a:scene3d>
          <a:sp3d prstMaterial="plastic"/>
        </p:spPr>
        <p:txBody>
          <a:bodyPr vert="horz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ial Black" panose="020B0A04020102020204" charset="0"/>
                <a:ea typeface="+mj-ea"/>
                <a:cs typeface="+mj-cs"/>
              </a:rPr>
              <a:t>Министерство труда и социальной защиты </a:t>
            </a:r>
            <a:br>
              <a:rPr kumimoji="0" lang="ru-RU" sz="200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ial Black" panose="020B0A04020102020204" charset="0"/>
                <a:ea typeface="+mj-ea"/>
                <a:cs typeface="+mj-cs"/>
              </a:rPr>
            </a:br>
            <a:r>
              <a:rPr kumimoji="0" lang="ru-RU" sz="200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ial Black" panose="020B0A04020102020204" charset="0"/>
                <a:ea typeface="+mj-ea"/>
                <a:cs typeface="+mj-cs"/>
              </a:rPr>
              <a:t>населения Ставропольского края</a:t>
            </a:r>
            <a:br>
              <a:rPr kumimoji="0" lang="ru-RU" sz="200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ial Black" panose="020B0A04020102020204" charset="0"/>
                <a:ea typeface="+mj-ea"/>
                <a:cs typeface="+mj-cs"/>
              </a:rPr>
            </a:br>
            <a:br>
              <a:rPr kumimoji="0" lang="ru-RU" sz="200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ial Black" panose="020B0A04020102020204" charset="0"/>
                <a:ea typeface="+mj-ea"/>
                <a:cs typeface="+mj-cs"/>
              </a:rPr>
            </a:br>
            <a:r>
              <a:rPr kumimoji="0" lang="ru-RU" sz="2000" i="0" u="none" strike="noStrike" kern="1200" cap="none" spc="-100" normalizeH="0" baseline="0" noProof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  <a:uLnTx/>
                <a:uFillTx/>
                <a:latin typeface="Arial Black" panose="020B0A04020102020204" charset="0"/>
                <a:ea typeface="+mj-ea"/>
                <a:cs typeface="+mj-cs"/>
              </a:rPr>
              <a:t>ГБУСО «Ставропольский ЦСПСиД»</a:t>
            </a:r>
            <a:endParaRPr kumimoji="0" lang="ru-RU" sz="2000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F9F9F9"/>
              </a:solidFill>
              <a:effectLst>
                <a:innerShdw blurRad="50800" dist="25400" dir="13500000">
                  <a:srgbClr val="000000">
                    <a:alpha val="70000"/>
                  </a:srgbClr>
                </a:innerShdw>
              </a:effectLst>
              <a:uLnTx/>
              <a:uFillTx/>
              <a:latin typeface="Arial Black" panose="020B0A04020102020204" charset="0"/>
              <a:ea typeface="+mj-ea"/>
              <a:cs typeface="+mj-cs"/>
            </a:endParaRPr>
          </a:p>
        </p:txBody>
      </p:sp>
      <p:sp>
        <p:nvSpPr>
          <p:cNvPr id="3" name="Текстовое поле 2"/>
          <p:cNvSpPr txBox="1"/>
          <p:nvPr/>
        </p:nvSpPr>
        <p:spPr>
          <a:xfrm>
            <a:off x="467995" y="2060575"/>
            <a:ext cx="8628380" cy="11328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ru-RU" altLang="en-US" sz="350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</a:rPr>
              <a:t>Использование </a:t>
            </a:r>
            <a:endParaRPr lang="ru-RU" altLang="en-US" sz="350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ru-RU" altLang="en-US" sz="350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</a:rPr>
              <a:t>инновационного оборудования </a:t>
            </a:r>
            <a:endParaRPr lang="ru-RU" altLang="en-US" sz="350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Arial Black" panose="020B0A04020102020204" charset="0"/>
              <a:cs typeface="Arial Black" panose="020B0A04020102020204" charset="0"/>
            </a:endParaRPr>
          </a:p>
          <a:p>
            <a:pPr algn="ctr"/>
            <a:r>
              <a:rPr lang="ru-RU" altLang="en-US" sz="350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  <a:latin typeface="Arial Black" panose="020B0A04020102020204" charset="0"/>
                <a:cs typeface="Arial Black" panose="020B0A04020102020204" charset="0"/>
              </a:rPr>
              <a:t>в работе службы восстановительной медиации «БЕЗ КОНФЛИКТА» </a:t>
            </a:r>
            <a:endParaRPr lang="ru-RU" altLang="en-US" sz="350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  <a:latin typeface="Arial Black" panose="020B0A04020102020204" charset="0"/>
              <a:cs typeface="Arial Black" panose="020B0A0402010202020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3636010" y="5876925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ru-RU" altLang="en-US">
                <a:latin typeface="Arial Black" panose="020B0A04020102020204" charset="0"/>
                <a:cs typeface="Arial Black" panose="020B0A04020102020204" charset="0"/>
              </a:rPr>
              <a:t>г. Ставрополь</a:t>
            </a:r>
            <a:endParaRPr lang="ru-RU" altLang="en-US">
              <a:latin typeface="Arial Black" panose="020B0A04020102020204" charset="0"/>
              <a:cs typeface="Arial Black" panose="020B0A04020102020204" charset="0"/>
            </a:endParaRPr>
          </a:p>
        </p:txBody>
      </p:sp>
      <p:pic>
        <p:nvPicPr>
          <p:cNvPr id="6" name="Изображение 1" descr="IMG_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6460" y="116840"/>
            <a:ext cx="1539240" cy="1532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5560" y="548640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Служба восстановительной медиации «Без конфликта»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57200" y="1556385"/>
            <a:ext cx="7073265" cy="4953000"/>
          </a:xfrm>
        </p:spPr>
        <p:txBody>
          <a:bodyPr/>
          <a:p>
            <a:pPr marL="0" indent="457200" algn="just">
              <a:buNone/>
            </a:pPr>
            <a:r>
              <a:rPr lang="ru-RU" altLang="en-US" sz="1800"/>
              <a:t>Служба восстановительной медиации организована в отделении помощи женщинам и несовершеннолетним для оказания помощи гражданам, в семьях которых имеется неразрешенный конфликт, для урегулирования супружеских и детско-родительских отношений. Служба «Без конфликта» призвана минимизировать конфликтность в семьях получателей социальных услуг, приобщить участников к мирному ведению переговоров и способам разрешения конфликта.</a:t>
            </a:r>
            <a:endParaRPr lang="ru-RU" altLang="en-US" sz="1800"/>
          </a:p>
        </p:txBody>
      </p:sp>
      <p:pic>
        <p:nvPicPr>
          <p:cNvPr id="4" name="Замещающее содержимое 3" descr="20220928_125712 (1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39750" y="4149090"/>
            <a:ext cx="3175000" cy="2381250"/>
          </a:xfrm>
          <a:prstGeom prst="rect">
            <a:avLst/>
          </a:prstGeom>
        </p:spPr>
      </p:pic>
      <p:pic>
        <p:nvPicPr>
          <p:cNvPr id="7" name="Изображение 6" descr="20231129_124713"/>
          <p:cNvPicPr>
            <a:picLocks noChangeAspect="1"/>
          </p:cNvPicPr>
          <p:nvPr/>
        </p:nvPicPr>
        <p:blipFill>
          <a:blip r:embed="rId2"/>
          <a:srcRect r="2472"/>
          <a:stretch>
            <a:fillRect/>
          </a:stretch>
        </p:blipFill>
        <p:spPr>
          <a:xfrm>
            <a:off x="4284345" y="4138295"/>
            <a:ext cx="3081655" cy="237109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05" y="620395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Состав службы </a:t>
            </a:r>
            <a:b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«Без конфликта»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395605" y="2060575"/>
            <a:ext cx="4017645" cy="4554220"/>
          </a:xfrm>
        </p:spPr>
        <p:txBody>
          <a:bodyPr/>
          <a:p>
            <a:pPr marL="0" indent="457200" algn="just">
              <a:buNone/>
            </a:pPr>
            <a:r>
              <a:rPr lang="ru-RU" altLang="en-US" sz="2500"/>
              <a:t>В состав службы входят:</a:t>
            </a:r>
            <a:endParaRPr lang="ru-RU" altLang="en-US" sz="25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2500"/>
              <a:t> специалисты по социальной работе, </a:t>
            </a:r>
            <a:endParaRPr lang="ru-RU" altLang="en-US" sz="25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2500"/>
              <a:t>социальные педагоги, </a:t>
            </a:r>
            <a:endParaRPr lang="ru-RU" altLang="en-US" sz="25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2500"/>
              <a:t>педагоги-психологи учреждения.</a:t>
            </a:r>
            <a:endParaRPr lang="ru-RU" altLang="en-US" sz="2500"/>
          </a:p>
        </p:txBody>
      </p:sp>
      <p:pic>
        <p:nvPicPr>
          <p:cNvPr id="5" name="Замещающее содержимое 4" descr="IMG_9347 (1)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572000" y="2334260"/>
            <a:ext cx="3512185" cy="26346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620395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Цели работы </a:t>
            </a:r>
            <a:b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службы восстановительной медиации «Без конфликта»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51460" y="1700530"/>
            <a:ext cx="5263515" cy="4953000"/>
          </a:xfrm>
        </p:spPr>
        <p:txBody>
          <a:bodyPr/>
          <a:p>
            <a:pPr algn="just">
              <a:buFont typeface="Wingdings" panose="05000000000000000000" charset="0"/>
              <a:buChar char="Ø"/>
            </a:pPr>
            <a:r>
              <a:rPr lang="ru-RU" altLang="en-US" sz="1800"/>
              <a:t>Популяризация среди несовершеннолетних и их родителей (законных представителей) альтернативных способов разрешения конфликтов, развитие культуры диалога; </a:t>
            </a:r>
            <a:endParaRPr lang="ru-RU" altLang="en-US" sz="18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1800"/>
              <a:t>Помощь в разрешении конфликтных ситуаций на основе принципов медиативного подхода;</a:t>
            </a:r>
            <a:endParaRPr lang="ru-RU" altLang="en-US" sz="18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1800"/>
              <a:t>Повышение уровня педагогической и психологической  компетентности получателей социальных услуг, в том числе в сфере эффективной коммуникации в конфликте;</a:t>
            </a:r>
            <a:endParaRPr lang="ru-RU" altLang="en-US" sz="18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1800"/>
              <a:t>Снижение конфликтности в семьях, достижения взаимопонимания между членами семьи и освоение навыков достижения взаимоприемлемого решения.</a:t>
            </a:r>
            <a:endParaRPr lang="ru-RU" altLang="en-US" sz="1800"/>
          </a:p>
        </p:txBody>
      </p:sp>
      <p:pic>
        <p:nvPicPr>
          <p:cNvPr id="6" name="Замещающее содержимое 5" descr="20220929_16331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5580380" y="2708910"/>
            <a:ext cx="2900045" cy="22929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476250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Принципы работы службы </a:t>
            </a:r>
            <a:b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«Без конфликта»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67360" y="1700530"/>
            <a:ext cx="7519670" cy="4953000"/>
          </a:xfrm>
        </p:spPr>
        <p:txBody>
          <a:bodyPr/>
          <a:p>
            <a:pPr algn="just">
              <a:buFont typeface="Wingdings" panose="05000000000000000000" charset="0"/>
              <a:buChar char="Ø"/>
            </a:pPr>
            <a:r>
              <a:rPr lang="ru-RU" altLang="en-US" sz="1800"/>
              <a:t>Принцип добровольности, предполагающий как добровольное участие получателей социальных услуг в организации работы Службы, так и обязательное согласие сторон, вовлеченных в конфликт, на участие в примирительной программе; </a:t>
            </a:r>
            <a:endParaRPr lang="ru-RU" altLang="en-US" sz="18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1800"/>
              <a:t>Принцип конфиденциальности, предполагающий обязательство Службы не разглашать полученные в ходе программ сведения. Исключение составляет информация о возможном нанесении ущерба для жизни, здоровья и безопасности получателей социальных услуг;</a:t>
            </a:r>
            <a:endParaRPr lang="ru-RU" altLang="en-US" sz="1800"/>
          </a:p>
          <a:p>
            <a:pPr algn="just">
              <a:buFont typeface="Wingdings" panose="05000000000000000000" charset="0"/>
              <a:buChar char="Ø"/>
            </a:pPr>
            <a:r>
              <a:rPr lang="ru-RU" altLang="en-US" sz="1800"/>
              <a:t>Принцип нейтральности, запрещающий Службе принимать сторону одного из участников конфликта. Нейтральность предполагает, что Служба не выясняет вопрос о виновности или невиновности той или иной стороны, а является независимым посредником, помогающим сторонам самостоятельно найти решение.</a:t>
            </a:r>
            <a:endParaRPr lang="ru-RU" altLang="en-US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705" y="476250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Работа службы «Без конфликта»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467360" y="1268730"/>
            <a:ext cx="6904990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just"/>
            <a:r>
              <a:rPr lang="en-US" sz="2000">
                <a:latin typeface="+mn-lt"/>
                <a:ea typeface="SimSun" panose="02010600030101010101" pitchFamily="2" charset="-122"/>
                <a:cs typeface="+mn-lt"/>
              </a:rPr>
              <a:t>С</a:t>
            </a:r>
            <a:r>
              <a:rPr lang="ru-RU" altLang="en-US" sz="2000">
                <a:latin typeface="+mn-lt"/>
                <a:ea typeface="SimSun" panose="02010600030101010101" pitchFamily="2" charset="-122"/>
                <a:cs typeface="+mn-lt"/>
              </a:rPr>
              <a:t> </a:t>
            </a:r>
            <a:r>
              <a:rPr lang="en-US" sz="2000">
                <a:latin typeface="+mn-lt"/>
                <a:ea typeface="SimSun" panose="02010600030101010101" pitchFamily="2" charset="-122"/>
                <a:cs typeface="+mn-lt"/>
              </a:rPr>
              <a:t>июля 2022 г. по декабрь 2023 г. в Службу восстановительной медиации к специалистам  обратились 27 семей, из них 14 - состоящие в социально опасном положении. Неразрешенные конфликты в семьях обратившихся граждан, связаны с детско-родительскими и супружескими отношениями. Стороны конфликта в 24 обратившихся семьях - родитель и подросток (возраст несовершеннолетних от 11 до 17 лет), в 3 семьях - супруги.</a:t>
            </a:r>
            <a:endParaRPr lang="en-US" altLang="en-US" sz="2000">
              <a:latin typeface="+mn-lt"/>
              <a:ea typeface="SimSun" panose="02010600030101010101" pitchFamily="2" charset="-122"/>
              <a:cs typeface="+mn-lt"/>
            </a:endParaRPr>
          </a:p>
        </p:txBody>
      </p:sp>
      <p:pic>
        <p:nvPicPr>
          <p:cNvPr id="5" name="Изображение 4" descr="20221222_1019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7945" y="3933190"/>
            <a:ext cx="2042795" cy="2698115"/>
          </a:xfrm>
          <a:prstGeom prst="rect">
            <a:avLst/>
          </a:prstGeom>
        </p:spPr>
      </p:pic>
      <p:pic>
        <p:nvPicPr>
          <p:cNvPr id="6" name="Изображение 5" descr="20221201_1508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611505" y="4374515"/>
            <a:ext cx="3008630" cy="225679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307340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Работа службы «Без конфликта»</a:t>
            </a:r>
            <a:endParaRPr lang="ru-RU" altLang="en-US"/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412750" y="1052830"/>
            <a:ext cx="4735195" cy="5354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49580" algn="just"/>
            <a:r>
              <a:rPr lang="en-US">
                <a:latin typeface="Times New Roman" panose="02020603050405020304" charset="0"/>
                <a:ea typeface="SimSun" panose="02010600030101010101" pitchFamily="2" charset="-122"/>
              </a:rPr>
              <a:t>Среди запросов на урегулирование конфликтной ситуации в семье и проведение медиативных встреч, доминируют:- конфликт неустойчивости  родительского отношения (постоянная смена критериев оценки  ребенка) - 7 семей (25%);- конфликт неуважения прав на самостоятельность ребенка  (тотальность указаний и контроля) - 9 семей (35%);- конфликт родительского авторитета (стремление добиться своего в конфликте любой ценой)   - 6 семей (20%);- конфликт сверхзаботы (излишняя опека и сверхожидания) - 2 семьи (8%);- супружеский конфликт, связанный с вопросами воспитания ребенка - 2 семьи (8%);- супружеский конфликт, связанный с кризисом 1 года семейной жизни  - 1 семья (4%).</a:t>
            </a:r>
            <a:endParaRPr lang="en-US" altLang="en-US">
              <a:latin typeface="Times New Roman" panose="02020603050405020304" charset="0"/>
              <a:ea typeface="SimSun" panose="02010600030101010101" pitchFamily="2" charset="-122"/>
            </a:endParaRPr>
          </a:p>
        </p:txBody>
      </p:sp>
      <p:graphicFrame>
        <p:nvGraphicFramePr>
          <p:cNvPr id="5" name="Замещающее содержимое 4"/>
          <p:cNvGraphicFramePr/>
          <p:nvPr>
            <p:ph idx="1"/>
          </p:nvPr>
        </p:nvGraphicFramePr>
        <p:xfrm>
          <a:off x="5220335" y="1132840"/>
          <a:ext cx="2800350" cy="5194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Работа службы «Без конфликта»</a:t>
            </a:r>
            <a:endParaRPr lang="ru-RU" altLang="en-US"/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539750" y="908685"/>
            <a:ext cx="656209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just"/>
            <a:r>
              <a:rPr lang="en-US">
                <a:solidFill>
                  <a:srgbClr val="000000"/>
                </a:solidFill>
                <a:latin typeface="+mn-lt"/>
                <a:ea typeface="SimSun" panose="02010600030101010101" pitchFamily="2" charset="-122"/>
                <a:cs typeface="+mn-lt"/>
              </a:rPr>
              <a:t>Специалисты Службы в своей работе руководствовались программой «Без конфликта», утвержденной на Методическом совете учреждения. При проведении примирительных встреч между сторонами конфликта, применялись медиативные технологии, специалисты обучали стороны конфликта выстраиванию конструктивных отношений друг с другом, восстановительным техникам урегулирования конфликтов и осознания ответственности, что снизило конфликтность в семьях.  Обучившись навыкам мирного ведения переговоров члены семьи достигли взаимопонимания и гармоничных отношений</a:t>
            </a:r>
            <a:endParaRPr lang="en-US" altLang="en-US">
              <a:solidFill>
                <a:srgbClr val="000000"/>
              </a:solidFill>
              <a:latin typeface="+mn-lt"/>
              <a:ea typeface="SimSun" panose="02010600030101010101" pitchFamily="2" charset="-122"/>
              <a:cs typeface="+mn-lt"/>
            </a:endParaRPr>
          </a:p>
        </p:txBody>
      </p:sp>
      <p:pic>
        <p:nvPicPr>
          <p:cNvPr id="4" name="Изображение 3" descr="IMG_93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4401820"/>
            <a:ext cx="2738755" cy="2054860"/>
          </a:xfrm>
          <a:prstGeom prst="rect">
            <a:avLst/>
          </a:prstGeom>
        </p:spPr>
      </p:pic>
      <p:pic>
        <p:nvPicPr>
          <p:cNvPr id="5" name="Изображение 4" descr="20221103_1207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55" y="4401820"/>
            <a:ext cx="2764790" cy="20739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05" y="548640"/>
            <a:ext cx="8229600" cy="582613"/>
          </a:xfrm>
        </p:spPr>
        <p:txBody>
          <a:bodyPr/>
          <a:p>
            <a:pPr algn="ctr"/>
            <a:r>
              <a:rPr lang="ru-RU" altLang="en-US" sz="3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Инновационное оборудование, используемое в работе службы «Без конфликта»</a:t>
            </a:r>
            <a:endParaRPr lang="ru-RU" altLang="en-US" sz="3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467995" y="1556385"/>
            <a:ext cx="7282180" cy="208534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457200" algn="just"/>
            <a:r>
              <a:rPr lang="en-US" sz="2000">
                <a:solidFill>
                  <a:srgbClr val="000000"/>
                </a:solidFill>
                <a:latin typeface="+mn-lt"/>
                <a:ea typeface="SimSun" panose="02010600030101010101" pitchFamily="2" charset="-122"/>
                <a:cs typeface="+mn-lt"/>
              </a:rPr>
              <a:t>При реализации программы специалисты учреждения использовали инновационное оборудование, приобретенное за средства </a:t>
            </a:r>
            <a:r>
              <a:rPr lang="en-US" sz="2000">
                <a:latin typeface="+mn-lt"/>
                <a:ea typeface="SimSun" panose="02010600030101010101" pitchFamily="2" charset="-122"/>
                <a:cs typeface="+mn-lt"/>
              </a:rPr>
              <a:t>Фонда поддержки детей, находящихся в трудной жизненной ситуации, что позволило эффективно проводить работу с семьями, достигая максимально положительный результат.</a:t>
            </a:r>
            <a:endParaRPr lang="en-US" altLang="en-US" sz="2000">
              <a:latin typeface="+mn-lt"/>
              <a:ea typeface="SimSun" panose="02010600030101010101" pitchFamily="2" charset="-122"/>
              <a:cs typeface="+mn-lt"/>
            </a:endParaRPr>
          </a:p>
        </p:txBody>
      </p:sp>
      <p:pic>
        <p:nvPicPr>
          <p:cNvPr id="4" name="Изображение 3" descr="IMG_008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15" y="3503930"/>
            <a:ext cx="2406650" cy="1805305"/>
          </a:xfrm>
          <a:prstGeom prst="rect">
            <a:avLst/>
          </a:prstGeom>
        </p:spPr>
      </p:pic>
      <p:pic>
        <p:nvPicPr>
          <p:cNvPr id="6" name="Изображение 5" descr="20230918_1425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975" y="4869180"/>
            <a:ext cx="2454275" cy="1840865"/>
          </a:xfrm>
          <a:prstGeom prst="rect">
            <a:avLst/>
          </a:prstGeom>
        </p:spPr>
      </p:pic>
      <p:pic>
        <p:nvPicPr>
          <p:cNvPr id="7" name="Изображение 6" descr="20230918_142645"/>
          <p:cNvPicPr>
            <a:picLocks noChangeAspect="1"/>
          </p:cNvPicPr>
          <p:nvPr/>
        </p:nvPicPr>
        <p:blipFill>
          <a:blip r:embed="rId3"/>
          <a:srcRect b="18710"/>
          <a:stretch>
            <a:fillRect/>
          </a:stretch>
        </p:blipFill>
        <p:spPr>
          <a:xfrm>
            <a:off x="5579745" y="5229225"/>
            <a:ext cx="2361565" cy="1440180"/>
          </a:xfrm>
          <a:prstGeom prst="rect">
            <a:avLst/>
          </a:prstGeom>
        </p:spPr>
      </p:pic>
      <p:pic>
        <p:nvPicPr>
          <p:cNvPr id="5" name="Изображение 4" descr="20230918_1430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710" y="3573145"/>
            <a:ext cx="2506980" cy="18802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404495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Трансформационная игра «Счастливы вместе»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467360" y="1340485"/>
            <a:ext cx="4257675" cy="5077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57200" algn="just"/>
            <a:r>
              <a:rPr lang="en-US">
                <a:latin typeface="+mn-lt"/>
                <a:ea typeface="SimSun" panose="02010600030101010101" pitchFamily="2" charset="-122"/>
                <a:cs typeface="+mn-lt"/>
              </a:rPr>
              <a:t>Психологическая игра-ресурс «Счастливы вместе» </a:t>
            </a:r>
            <a:r>
              <a:rPr lang="en-US">
                <a:solidFill>
                  <a:srgbClr val="000000"/>
                </a:solidFill>
                <a:latin typeface="+mn-lt"/>
                <a:ea typeface="SimSun" panose="02010600030101010101" pitchFamily="2" charset="-122"/>
                <a:cs typeface="+mn-lt"/>
              </a:rPr>
              <a:t>направлена на помощь семейным парам, имеющим неразрешенный конфликт. </a:t>
            </a:r>
            <a:r>
              <a:rPr lang="ru-RU" altLang="en-US">
                <a:solidFill>
                  <a:srgbClr val="000000"/>
                </a:solidFill>
                <a:latin typeface="+mn-lt"/>
                <a:ea typeface="SimSun" panose="02010600030101010101" pitchFamily="2" charset="-122"/>
                <a:cs typeface="+mn-lt"/>
              </a:rPr>
              <a:t>И</a:t>
            </a:r>
            <a:r>
              <a:rPr lang="en-US">
                <a:latin typeface="+mn-lt"/>
                <a:ea typeface="SimSun" panose="02010600030101010101" pitchFamily="2" charset="-122"/>
                <a:cs typeface="+mn-lt"/>
              </a:rPr>
              <a:t>гра-ресурс «Счастливы вместе» показала свою эффективность в работе с супружескими парами, находящимися в конфликтных отношениях, в предразводной и разводной ситуации. Данная игра помогла преодолеть конфликтные ситуации между супругами, пересмотреть отношения в паре, получить опыт конструктивного взаимодействия друг с другом, что способствовало более эффективному общению с нынешними и даже бывшими супругами.</a:t>
            </a:r>
            <a:endParaRPr lang="en-US">
              <a:latin typeface="+mn-lt"/>
              <a:ea typeface="SimSun" panose="02010600030101010101" pitchFamily="2" charset="-122"/>
              <a:cs typeface="+mn-lt"/>
            </a:endParaRPr>
          </a:p>
        </p:txBody>
      </p:sp>
      <p:pic>
        <p:nvPicPr>
          <p:cNvPr id="4" name="Изображение 3" descr="20221222_10235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7900" y="1988820"/>
            <a:ext cx="2759075" cy="33140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460" y="332740"/>
            <a:ext cx="8229600" cy="582613"/>
          </a:xfrm>
        </p:spPr>
        <p:txBody>
          <a:bodyPr/>
          <a:p>
            <a:pPr algn="ctr"/>
            <a:r>
              <a:rPr lang="ru-RU" altLang="en-US" sz="3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Психологическая трансформационная игра </a:t>
            </a:r>
            <a:br>
              <a:rPr lang="ru-RU" altLang="en-US" sz="3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ru-RU" altLang="en-US" sz="30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«В плену иллюзий» </a:t>
            </a:r>
            <a:endParaRPr lang="ru-RU" altLang="en-US" sz="30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251460" y="1412875"/>
            <a:ext cx="4960620" cy="486664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p>
            <a:pPr indent="449580" algn="just"/>
            <a:r>
              <a:rPr lang="en-US">
                <a:solidFill>
                  <a:srgbClr val="000000"/>
                </a:solidFill>
                <a:latin typeface="+mn-lt"/>
                <a:cs typeface="+mn-lt"/>
              </a:rPr>
              <a:t>Психологическая трансформационная игра «В плену иллюзий» использовалась специалистами Службы восстановительной медиации </a:t>
            </a:r>
            <a:r>
              <a:rPr lang="en-US">
                <a:solidFill>
                  <a:srgbClr val="242424"/>
                </a:solidFill>
                <a:latin typeface="+mn-lt"/>
                <a:cs typeface="+mn-lt"/>
              </a:rPr>
              <a:t>в работе с эмоциональными состояниями клиента. </a:t>
            </a:r>
            <a:r>
              <a:rPr lang="en-US">
                <a:latin typeface="+mn-lt"/>
                <a:cs typeface="+mn-lt"/>
              </a:rPr>
              <a:t>Особая ценность игры в том, что она </a:t>
            </a:r>
            <a:r>
              <a:rPr lang="en-US">
                <a:solidFill>
                  <a:srgbClr val="242424"/>
                </a:solidFill>
                <a:latin typeface="+mn-lt"/>
                <a:cs typeface="+mn-lt"/>
              </a:rPr>
              <a:t>помогла прорабатывать абсолютно разные запросы и ситуации, находить выход из них, снимать блоки и мешающие в жизни установки. Каждый участник в процессе игры сталкивается с пониманием той позиции, которую он проявляет в данной жизненной ситуации.</a:t>
            </a:r>
            <a:r>
              <a:rPr lang="ru-RU" altLang="en-US">
                <a:solidFill>
                  <a:srgbClr val="242424"/>
                </a:solidFill>
                <a:latin typeface="+mn-lt"/>
                <a:cs typeface="+mn-lt"/>
              </a:rPr>
              <a:t> </a:t>
            </a:r>
            <a:r>
              <a:rPr lang="en-US">
                <a:solidFill>
                  <a:srgbClr val="242424"/>
                </a:solidFill>
                <a:latin typeface="+mn-lt"/>
                <a:cs typeface="+mn-lt"/>
              </a:rPr>
              <a:t>Таким образом, участник трансформационной игры получает максимально достоверную обратную связь на его действия в текущем моменте, что делает игру великолепным инструментом в работе психолога Службы «Без конфликта».</a:t>
            </a:r>
            <a:endParaRPr lang="en-US" altLang="en-US">
              <a:solidFill>
                <a:srgbClr val="242424"/>
              </a:solidFill>
              <a:latin typeface="+mn-lt"/>
              <a:cs typeface="+mn-lt"/>
            </a:endParaRPr>
          </a:p>
        </p:txBody>
      </p:sp>
      <p:pic>
        <p:nvPicPr>
          <p:cNvPr id="4" name="Изображение 3" descr="20221222_1019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0335" y="2005965"/>
            <a:ext cx="2770505" cy="365887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360" y="404495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Авторская психологическая игра «Благополучник»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4" name="Изображение 3" descr="20230918_14223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75" y="4149090"/>
            <a:ext cx="3410585" cy="2558415"/>
          </a:xfrm>
          <a:prstGeom prst="rect">
            <a:avLst/>
          </a:prstGeom>
        </p:spPr>
      </p:pic>
      <p:sp>
        <p:nvSpPr>
          <p:cNvPr id="100" name="Текстовое поле 99"/>
          <p:cNvSpPr txBox="1"/>
          <p:nvPr/>
        </p:nvSpPr>
        <p:spPr>
          <a:xfrm>
            <a:off x="320675" y="1268730"/>
            <a:ext cx="7725410" cy="31381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49580" algn="just"/>
            <a:r>
              <a:rPr lang="en-US">
                <a:solidFill>
                  <a:srgbClr val="242424"/>
                </a:solidFill>
                <a:latin typeface="+mn-lt"/>
                <a:cs typeface="+mn-lt"/>
              </a:rPr>
              <a:t>Данная трансформационная игра представляет собой точно вывереный системный инструмент, который позволяет человеку выйти на уровень благополучия прежде всего в межличностных, супружеских, детско-родительских отношениях в семье.Опыт апробации трансформационной игры «Благополучник» на семьях, находящихся в ситуации неразрешенного конфликта свидетельствует о положительной динамике в переоценке ценностных ориентиров в сфере межличностных отношений в семье. В процессе игры участники научились изменять свои стратегии поведения во взаимоотношениях с собой и социумом, что привело к гармонизации отношений в семье.</a:t>
            </a:r>
            <a:endParaRPr lang="en-US" altLang="en-US">
              <a:solidFill>
                <a:srgbClr val="242424"/>
              </a:solidFill>
              <a:latin typeface="+mn-lt"/>
              <a:cs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05" y="548640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Психологическая трансформационная игра </a:t>
            </a:r>
            <a:b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«Встреча с собой»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95605" y="1791335"/>
            <a:ext cx="4622800" cy="54686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449580" algn="just"/>
            <a:r>
              <a:rPr lang="en-US">
                <a:solidFill>
                  <a:srgbClr val="242424"/>
                </a:solidFill>
                <a:latin typeface="Times New Roman" panose="02020603050405020304" charset="0"/>
                <a:cs typeface="system" charset="0"/>
              </a:rPr>
              <a:t>Психологическая трансформационная игра «Встреча с собой» показала наибольшую эффективность в работе с родителями, которые испытывают трудности во взаимодействии с ребенком.  «Встреча с собой» позволила привлечь внимание к основной проблеме в жизни, избавиться от обиды на родителей, увидеть знаки, ресурсы и возможности</a:t>
            </a:r>
            <a:r>
              <a:rPr lang="ru-RU" altLang="en-US">
                <a:solidFill>
                  <a:srgbClr val="242424"/>
                </a:solidFill>
                <a:latin typeface="Times New Roman" panose="02020603050405020304" charset="0"/>
                <a:cs typeface="system" charset="0"/>
              </a:rPr>
              <a:t>. </a:t>
            </a:r>
            <a:r>
              <a:rPr lang="en-US">
                <a:solidFill>
                  <a:srgbClr val="242424"/>
                </a:solidFill>
                <a:latin typeface="Times New Roman" panose="02020603050405020304" charset="0"/>
                <a:cs typeface="system" charset="0"/>
              </a:rPr>
              <a:t>Использование трансформационной игры «Встреча с собой» при проведении медиативных встреч с клиентами Службы «Без конфликта» позволило ускорить динамику положительных изменений в принятии решений участниками в конфликтных ситуациях. </a:t>
            </a:r>
            <a:endParaRPr lang="en-US" altLang="en-US">
              <a:solidFill>
                <a:srgbClr val="242424"/>
              </a:solidFill>
              <a:latin typeface="Times New Roman" panose="02020603050405020304" charset="0"/>
              <a:cs typeface="system" charset="0"/>
            </a:endParaRPr>
          </a:p>
        </p:txBody>
      </p:sp>
      <p:pic>
        <p:nvPicPr>
          <p:cNvPr id="4" name="Изображение 3" descr="IMG-20230719-WA00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190" y="1917065"/>
            <a:ext cx="2934335" cy="40874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«Прозрачный мольберт»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323215" y="909002"/>
            <a:ext cx="5080000" cy="55848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449580" algn="just"/>
            <a:r>
              <a:rPr lang="en-US" sz="1700">
                <a:solidFill>
                  <a:srgbClr val="242424"/>
                </a:solidFill>
                <a:latin typeface="+mn-lt"/>
                <a:cs typeface="+mn-lt"/>
              </a:rPr>
              <a:t>Инновационное оборудование «Прозрачный мольберт» нашло позитивный отклик у несовершеннолетних участников программы восстановительной медиации. Использование прозрачного мольберта было направлено на развитие навыков эффективного взаимодействия, снятие психоэмоционального напряжения, преодоление недостатков развития личностных качеств (неуверенности, неумения преодолевать трудности, ранимости, робости и др.). «Прозрачный мольберт» в работе с детьми показал свою эффективность в период адаптации ребенка, будь то школа или детский сад, а так же в работе с конфликтами, которые возникают между детьми. В процессе рисования  конфликт превращался в совместную деятельность, в процессе поиска общего решения происходило снижение психоэмоционального напряжения, что способствовало сглаживанию конфликтных ситуаций. </a:t>
            </a:r>
            <a:endParaRPr lang="en-US" altLang="en-US" sz="1700">
              <a:solidFill>
                <a:srgbClr val="242424"/>
              </a:solidFill>
              <a:latin typeface="+mn-lt"/>
              <a:cs typeface="+mn-lt"/>
            </a:endParaRPr>
          </a:p>
        </p:txBody>
      </p:sp>
      <p:pic>
        <p:nvPicPr>
          <p:cNvPr id="4" name="Изображение 3" descr="20230214_1658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6235" y="1628775"/>
            <a:ext cx="2635250" cy="33597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685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Итоги работы службы восстановительной медиации </a:t>
            </a:r>
            <a:b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«Без конфликта»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0" name="Текстовое поле 99"/>
          <p:cNvSpPr txBox="1"/>
          <p:nvPr/>
        </p:nvSpPr>
        <p:spPr>
          <a:xfrm>
            <a:off x="611505" y="2132330"/>
            <a:ext cx="7203440" cy="47999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449580" algn="just"/>
            <a:r>
              <a:rPr lang="ru-RU" altLang="en-US">
                <a:solidFill>
                  <a:srgbClr val="000000"/>
                </a:solidFill>
                <a:latin typeface="+mn-lt"/>
                <a:ea typeface="SimSun" panose="02010600030101010101" pitchFamily="2" charset="-122"/>
                <a:cs typeface="+mn-lt"/>
              </a:rPr>
              <a:t>Р</a:t>
            </a:r>
            <a:r>
              <a:rPr lang="en-US">
                <a:solidFill>
                  <a:srgbClr val="000000"/>
                </a:solidFill>
                <a:latin typeface="+mn-lt"/>
                <a:ea typeface="SimSun" panose="02010600030101010101" pitchFamily="2" charset="-122"/>
                <a:cs typeface="+mn-lt"/>
              </a:rPr>
              <a:t>абота Службы восстановительной медиации «Без конфликта» показала свою эффективность в работе с детско-родительскими и супружескими конфликтами. По результатам мониторинга у участников примирительной программы: стабилизировалось психоэмоциональное состояние, повысился уровень родительской компетентности и психолого-педагогической грамотности, в семьях изменилось ролевое взаимодействие, восстановились связи членов семьи друг с другом и социальным окружением, сформировались устойчивые семейные связи, снизилась частота и агрессивность конфликтов, родители и несовершеннолетние научились конструктивно разрешать споры. В дальнейшем планируется продолжить деятельность Службы «Без конфликта» для эффективного разрешения конфликтных ситуаций в семьях в целях обеспечения безопасности детей и сохранения семейных отношений.</a:t>
            </a:r>
            <a:endParaRPr lang="en-US">
              <a:latin typeface="+mn-lt"/>
              <a:ea typeface="SimSun" panose="02010600030101010101" pitchFamily="2" charset="-122"/>
              <a:cs typeface="+mn-lt"/>
            </a:endParaRPr>
          </a:p>
          <a:p>
            <a:pPr indent="449580" algn="just"/>
            <a:r>
              <a:rPr lang="en-US">
                <a:latin typeface="Times New Roman" panose="02020603050405020304" charset="0"/>
                <a:ea typeface="SimSun" panose="02010600030101010101" pitchFamily="2" charset="-122"/>
              </a:rPr>
              <a:t> </a:t>
            </a:r>
            <a:endParaRPr lang="en-US" altLang="en-US">
              <a:latin typeface="Times New Roman" panose="0202060305040502030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340" y="2564765"/>
            <a:ext cx="8229600" cy="582613"/>
          </a:xfrm>
        </p:spPr>
        <p:txBody>
          <a:bodyPr/>
          <a:p>
            <a:pPr algn="ctr"/>
            <a:r>
              <a:rPr lang="ru-RU" altLang="en-US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Спасибо за внимание!</a:t>
            </a:r>
            <a:endParaRPr lang="ru-RU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0</TotalTime>
  <Words>8555</Words>
  <Application>WPS Presentation</Application>
  <PresentationFormat>Экран (4:3)</PresentationFormat>
  <Paragraphs>81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SimSun</vt:lpstr>
      <vt:lpstr>Wingdings</vt:lpstr>
      <vt:lpstr>Constantia</vt:lpstr>
      <vt:lpstr>Arial Black</vt:lpstr>
      <vt:lpstr>Wingdings</vt:lpstr>
      <vt:lpstr>Times New Roman</vt:lpstr>
      <vt:lpstr>system</vt:lpstr>
      <vt:lpstr>Segoe Print</vt:lpstr>
      <vt:lpstr>Microsoft YaHei</vt:lpstr>
      <vt:lpstr>Arial Unicode MS</vt:lpstr>
      <vt:lpstr>Calibri</vt:lpstr>
      <vt:lpstr>Blue Waves</vt:lpstr>
      <vt:lpstr>Министерство труда и социальной защиты  населения Ставропольского края  ГБУСО «Ставропольский ЦСПСиД»</vt:lpstr>
      <vt:lpstr>Служба восстановительной медиации «Без конфликта»</vt:lpstr>
      <vt:lpstr>Состав службы  «Без конфликта»</vt:lpstr>
      <vt:lpstr>Цели работы  службы восстановительной медиации «Без конфликта»</vt:lpstr>
      <vt:lpstr>Принципы работы службы  «Без конфликта»</vt:lpstr>
      <vt:lpstr>Работа службы «Без конфликта»</vt:lpstr>
      <vt:lpstr>Работа службы «Без конфликта»</vt:lpstr>
      <vt:lpstr>Работа службы «Без конфликта»</vt:lpstr>
      <vt:lpstr>Инновационное оборудование</vt:lpstr>
      <vt:lpstr>Трансформационная игра «Счастливы вместе»</vt:lpstr>
      <vt:lpstr>Психологическая трансформационная игра  «В плену иллюзий» </vt:lpstr>
      <vt:lpstr>Авторская психологическая игра «Благополучник»</vt:lpstr>
      <vt:lpstr>Психологическая трансформационная игра  «Встреча с собой»</vt:lpstr>
      <vt:lpstr>«Прозрачный мольберт»</vt:lpstr>
      <vt:lpstr>Итоги работы службы восстановительной медиации  «Без конфликта»</vt:lpstr>
      <vt:lpstr>Спасибо за внимание!</vt:lpstr>
    </vt:vector>
  </TitlesOfParts>
  <Company>school511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Конфликты и конфликтные ситуации</dc:title>
  <dc:creator>Екатерина Сергеевна</dc:creator>
  <cp:lastModifiedBy>ПК</cp:lastModifiedBy>
  <cp:revision>162</cp:revision>
  <dcterms:created xsi:type="dcterms:W3CDTF">2013-01-11T08:41:00Z</dcterms:created>
  <dcterms:modified xsi:type="dcterms:W3CDTF">2023-11-29T11:27:03Z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1049-12.2.0.13306</vt:lpwstr>
  </property>
  <property fmtid="{D5CDD505-2E9C-101B-9397-08002B2CF9AE}" pid="3" name="ICV">
    <vt:lpwstr>704D9A98F2F149049C75E262CECA81A6_13</vt:lpwstr>
  </property>
</Properties>
</file>